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83" r:id="rId2"/>
    <p:sldId id="270" r:id="rId3"/>
    <p:sldId id="259" r:id="rId4"/>
    <p:sldId id="278" r:id="rId5"/>
    <p:sldId id="258" r:id="rId6"/>
    <p:sldId id="279" r:id="rId7"/>
    <p:sldId id="265" r:id="rId8"/>
    <p:sldId id="273" r:id="rId9"/>
    <p:sldId id="264" r:id="rId10"/>
    <p:sldId id="262" r:id="rId11"/>
    <p:sldId id="280" r:id="rId12"/>
    <p:sldId id="266" r:id="rId13"/>
    <p:sldId id="275" r:id="rId14"/>
    <p:sldId id="267" r:id="rId15"/>
    <p:sldId id="269" r:id="rId16"/>
    <p:sldId id="260" r:id="rId17"/>
    <p:sldId id="281" r:id="rId18"/>
    <p:sldId id="261" r:id="rId19"/>
    <p:sldId id="277" r:id="rId20"/>
    <p:sldId id="271" r:id="rId21"/>
    <p:sldId id="276" r:id="rId22"/>
    <p:sldId id="274" r:id="rId23"/>
    <p:sldId id="272" r:id="rId24"/>
    <p:sldId id="28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2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3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4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11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36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5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39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21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41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2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3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1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6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BC46-3BA3-46F9-8CF9-154EC8EF625D}" type="datetimeFigureOut">
              <a:rPr lang="cs-CZ" smtClean="0"/>
              <a:t>26.4.2015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20FC-E255-48DA-A56D-9421B48B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718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8283" y="764704"/>
            <a:ext cx="9417188" cy="15121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1800" b="1" dirty="0">
                <a:latin typeface="+mn-lt"/>
                <a:ea typeface="+mn-ea"/>
                <a:cs typeface="+mn-cs"/>
              </a:rPr>
              <a:t>Přírodní a technické obory - výzva pro budoucnost CZ.1.07/1.1.00/44.0003</a:t>
            </a:r>
            <a:br>
              <a:rPr lang="cs-CZ" sz="1800" b="1" dirty="0">
                <a:latin typeface="+mn-lt"/>
                <a:ea typeface="+mn-ea"/>
                <a:cs typeface="+mn-cs"/>
              </a:rPr>
            </a:br>
            <a:r>
              <a:rPr lang="cs-CZ" dirty="0" smtClean="0">
                <a:latin typeface="Copperplate Gothic Bold" panose="020E0705020206020404" pitchFamily="34" charset="0"/>
              </a:rPr>
              <a:t>VENUŠE</a:t>
            </a:r>
            <a:endParaRPr lang="cs-CZ" dirty="0">
              <a:latin typeface="Copperplate Gothic Bold" panose="020E07050202060204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95600" y="4725144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Kateřina Chlubnová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4.A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71564" y="3140968"/>
            <a:ext cx="7848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+mn-lt"/>
                <a:ea typeface="+mn-ea"/>
                <a:cs typeface="+mn-cs"/>
              </a:rPr>
              <a:t>PP09 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GYMNÁZIUM VINCENCE MAKOVSKÉHO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SE SPORTOVNÍMI TŘÍDAMI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Nové Město na Moravě</a:t>
            </a:r>
          </a:p>
          <a:p>
            <a:endParaRPr lang="cs-CZ" sz="2000" dirty="0">
              <a:latin typeface="+mn-lt"/>
              <a:ea typeface="+mn-ea"/>
              <a:cs typeface="+mn-cs"/>
            </a:endParaRPr>
          </a:p>
          <a:p>
            <a:r>
              <a:rPr lang="cs-CZ" sz="2000" dirty="0">
                <a:latin typeface="+mn-lt"/>
                <a:ea typeface="+mn-ea"/>
                <a:cs typeface="+mn-cs"/>
              </a:rPr>
              <a:t>Badatelský den </a:t>
            </a:r>
            <a:r>
              <a:rPr lang="cs-CZ" sz="2000" dirty="0" smtClean="0">
                <a:latin typeface="+mn-lt"/>
                <a:ea typeface="+mn-ea"/>
                <a:cs typeface="+mn-cs"/>
              </a:rPr>
              <a:t>Brno – planetárium, </a:t>
            </a:r>
            <a:r>
              <a:rPr lang="cs-CZ" sz="2000" dirty="0" err="1" smtClean="0">
                <a:latin typeface="+mn-lt"/>
                <a:ea typeface="+mn-ea"/>
                <a:cs typeface="+mn-cs"/>
              </a:rPr>
              <a:t>Anthropos</a:t>
            </a:r>
            <a:r>
              <a:rPr lang="cs-CZ" sz="2000" dirty="0">
                <a:latin typeface="+mn-lt"/>
                <a:ea typeface="+mn-ea"/>
                <a:cs typeface="+mn-cs"/>
              </a:rPr>
              <a:t/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800" dirty="0"/>
              <a:t/>
            </a:r>
            <a:br>
              <a:rPr lang="cs-CZ" sz="2800" dirty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72" y="5864285"/>
            <a:ext cx="3504958" cy="5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atmosféra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obklopena </a:t>
            </a:r>
            <a:r>
              <a:rPr lang="cs-CZ" dirty="0"/>
              <a:t>hustou vrstvou </a:t>
            </a:r>
            <a:r>
              <a:rPr lang="cs-CZ" dirty="0" smtClean="0"/>
              <a:t>atmosféry</a:t>
            </a:r>
          </a:p>
          <a:p>
            <a:r>
              <a:rPr lang="cs-CZ" dirty="0" smtClean="0"/>
              <a:t>tvořena </a:t>
            </a:r>
            <a:r>
              <a:rPr lang="cs-CZ" dirty="0"/>
              <a:t>převážně oxidem </a:t>
            </a:r>
            <a:r>
              <a:rPr lang="cs-CZ" dirty="0" smtClean="0"/>
              <a:t>uhličitým dále dusíkem,</a:t>
            </a:r>
            <a:r>
              <a:rPr lang="cs-CZ" dirty="0"/>
              <a:t> </a:t>
            </a:r>
            <a:r>
              <a:rPr lang="cs-CZ" dirty="0" smtClean="0"/>
              <a:t>kyslíkem</a:t>
            </a:r>
            <a:r>
              <a:rPr lang="cs-CZ" dirty="0"/>
              <a:t> a </a:t>
            </a:r>
            <a:r>
              <a:rPr lang="cs-CZ" dirty="0" smtClean="0"/>
              <a:t>vodními parami</a:t>
            </a:r>
          </a:p>
          <a:p>
            <a:r>
              <a:rPr lang="cs-CZ" dirty="0" smtClean="0"/>
              <a:t>vznik </a:t>
            </a:r>
            <a:r>
              <a:rPr lang="cs-CZ" dirty="0"/>
              <a:t>silného skleníkového </a:t>
            </a:r>
            <a:r>
              <a:rPr lang="cs-CZ" dirty="0" smtClean="0"/>
              <a:t>efektu</a:t>
            </a:r>
          </a:p>
        </p:txBody>
      </p:sp>
    </p:spTree>
    <p:extLst>
      <p:ext uri="{BB962C8B-B14F-4D97-AF65-F5344CB8AC3E}">
        <p14:creationId xmlns:p14="http://schemas.microsoft.com/office/powerpoint/2010/main" val="29355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94" y="1762930"/>
            <a:ext cx="3799401" cy="40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145620"/>
          </a:xfrm>
        </p:spPr>
        <p:txBody>
          <a:bodyPr/>
          <a:lstStyle/>
          <a:p>
            <a:r>
              <a:rPr lang="cs-CZ" dirty="0" smtClean="0"/>
              <a:t>původně </a:t>
            </a:r>
            <a:r>
              <a:rPr lang="cs-CZ" dirty="0"/>
              <a:t>podobné množství vody v atmosféře jako má </a:t>
            </a:r>
            <a:r>
              <a:rPr lang="cs-CZ" dirty="0" smtClean="0"/>
              <a:t>Země</a:t>
            </a:r>
          </a:p>
          <a:p>
            <a:r>
              <a:rPr lang="cs-CZ" dirty="0" smtClean="0"/>
              <a:t>vodík unikl do</a:t>
            </a:r>
            <a:r>
              <a:rPr lang="cs-CZ" dirty="0"/>
              <a:t> kosmického </a:t>
            </a:r>
            <a:r>
              <a:rPr lang="cs-CZ" dirty="0" smtClean="0"/>
              <a:t>prostoru</a:t>
            </a:r>
          </a:p>
          <a:p>
            <a:r>
              <a:rPr lang="cs-CZ" dirty="0" smtClean="0"/>
              <a:t>těžší </a:t>
            </a:r>
            <a:r>
              <a:rPr lang="cs-CZ" dirty="0"/>
              <a:t>kyslík zůstal v atmosféře </a:t>
            </a:r>
            <a:endParaRPr lang="cs-CZ" dirty="0" smtClean="0"/>
          </a:p>
          <a:p>
            <a:r>
              <a:rPr lang="cs-CZ" dirty="0" smtClean="0"/>
              <a:t>hory</a:t>
            </a:r>
            <a:r>
              <a:rPr lang="cs-CZ" dirty="0"/>
              <a:t> </a:t>
            </a:r>
            <a:r>
              <a:rPr lang="cs-CZ" dirty="0" smtClean="0"/>
              <a:t>s prudšími</a:t>
            </a:r>
            <a:r>
              <a:rPr lang="cs-CZ" dirty="0"/>
              <a:t> svahy a neobvyklými </a:t>
            </a:r>
            <a:r>
              <a:rPr lang="cs-CZ" dirty="0" smtClean="0"/>
              <a:t>tvary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6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58" y="2022832"/>
            <a:ext cx="4229738" cy="31821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62" y="2022831"/>
            <a:ext cx="4036804" cy="31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Oběžná dráha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947885"/>
          </a:xfrm>
        </p:spPr>
        <p:txBody>
          <a:bodyPr/>
          <a:lstStyle/>
          <a:p>
            <a:r>
              <a:rPr lang="cs-CZ" dirty="0" smtClean="0"/>
              <a:t>okolo Slunce jednou </a:t>
            </a:r>
            <a:r>
              <a:rPr lang="cs-CZ" dirty="0"/>
              <a:t>za </a:t>
            </a:r>
            <a:r>
              <a:rPr lang="cs-CZ" dirty="0" smtClean="0"/>
              <a:t>225 dní</a:t>
            </a:r>
          </a:p>
          <a:p>
            <a:r>
              <a:rPr lang="cs-CZ" dirty="0" smtClean="0"/>
              <a:t>eliptická dráha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11" y="3421273"/>
            <a:ext cx="5014577" cy="27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63040"/>
          </a:xfrm>
        </p:spPr>
        <p:txBody>
          <a:bodyPr/>
          <a:lstStyle/>
          <a:p>
            <a:r>
              <a:rPr lang="cs-CZ" dirty="0" smtClean="0"/>
              <a:t>nejpomaleji ze všech planet sluneční soustavy </a:t>
            </a:r>
            <a:r>
              <a:rPr lang="cs-CZ" dirty="0"/>
              <a:t>  </a:t>
            </a:r>
          </a:p>
          <a:p>
            <a:r>
              <a:rPr lang="cs-CZ" dirty="0" smtClean="0"/>
              <a:t>rotuje </a:t>
            </a:r>
            <a:r>
              <a:rPr lang="cs-CZ" dirty="0"/>
              <a:t>od </a:t>
            </a:r>
            <a:r>
              <a:rPr lang="cs-CZ" dirty="0" smtClean="0"/>
              <a:t>východu k</a:t>
            </a:r>
            <a:r>
              <a:rPr lang="cs-CZ" dirty="0"/>
              <a:t> západu 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době nejbližšího přiblížení k Zemi se k ní otáčí stále stejnou </a:t>
            </a:r>
            <a:r>
              <a:rPr lang="cs-CZ" dirty="0" smtClean="0"/>
              <a:t>stranou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6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1360009"/>
          </a:xfrm>
        </p:spPr>
        <p:txBody>
          <a:bodyPr>
            <a:normAutofit/>
          </a:bodyPr>
          <a:lstStyle/>
          <a:p>
            <a:r>
              <a:rPr lang="cs-CZ" dirty="0" smtClean="0"/>
              <a:t>Venuše je druhým nejjasnějším objektem na noční obloze</a:t>
            </a:r>
          </a:p>
          <a:p>
            <a:r>
              <a:rPr lang="cs-CZ" dirty="0"/>
              <a:t>p</a:t>
            </a:r>
            <a:r>
              <a:rPr lang="cs-CZ" dirty="0" smtClean="0"/>
              <a:t>ohybuje </a:t>
            </a:r>
            <a:r>
              <a:rPr lang="cs-CZ" dirty="0"/>
              <a:t>se vždy uvnitř zemské </a:t>
            </a:r>
            <a:r>
              <a:rPr lang="cs-CZ" dirty="0" smtClean="0"/>
              <a:t>dráhy</a:t>
            </a:r>
          </a:p>
          <a:p>
            <a:r>
              <a:rPr lang="cs-CZ" dirty="0" smtClean="0"/>
              <a:t>viditelná </a:t>
            </a:r>
            <a:r>
              <a:rPr lang="cs-CZ" dirty="0"/>
              <a:t>i </a:t>
            </a:r>
            <a:r>
              <a:rPr lang="cs-CZ" dirty="0" smtClean="0"/>
              <a:t>ve dne</a:t>
            </a:r>
          </a:p>
        </p:txBody>
      </p:sp>
    </p:spTree>
    <p:extLst>
      <p:ext uri="{BB962C8B-B14F-4D97-AF65-F5344CB8AC3E}">
        <p14:creationId xmlns:p14="http://schemas.microsoft.com/office/powerpoint/2010/main" val="22665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378" y="973006"/>
            <a:ext cx="3460123" cy="5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00177"/>
          </a:xfrm>
        </p:spPr>
        <p:txBody>
          <a:bodyPr>
            <a:normAutofit/>
          </a:bodyPr>
          <a:lstStyle/>
          <a:p>
            <a:r>
              <a:rPr lang="cs-CZ" dirty="0" smtClean="0"/>
              <a:t>12. února 1961 - první </a:t>
            </a:r>
            <a:r>
              <a:rPr lang="cs-CZ" dirty="0"/>
              <a:t>automatická sonda </a:t>
            </a:r>
            <a:r>
              <a:rPr lang="cs-CZ" dirty="0" err="1" smtClean="0"/>
              <a:t>Veněra</a:t>
            </a:r>
            <a:r>
              <a:rPr lang="cs-CZ" dirty="0" smtClean="0"/>
              <a:t> 1</a:t>
            </a:r>
          </a:p>
          <a:p>
            <a:r>
              <a:rPr lang="cs-CZ" dirty="0"/>
              <a:t>14. prosince </a:t>
            </a:r>
            <a:r>
              <a:rPr lang="cs-CZ" dirty="0" smtClean="0"/>
              <a:t>1962 - americká sonda </a:t>
            </a:r>
            <a:r>
              <a:rPr lang="cs-CZ" dirty="0" err="1" smtClean="0"/>
              <a:t>Mariner</a:t>
            </a:r>
            <a:r>
              <a:rPr lang="cs-CZ" dirty="0" smtClean="0"/>
              <a:t> </a:t>
            </a:r>
            <a:r>
              <a:rPr lang="cs-CZ" dirty="0"/>
              <a:t>2 </a:t>
            </a:r>
            <a:r>
              <a:rPr lang="cs-CZ" dirty="0" smtClean="0"/>
              <a:t>u</a:t>
            </a:r>
            <a:r>
              <a:rPr lang="cs-CZ" dirty="0"/>
              <a:t> </a:t>
            </a:r>
            <a:r>
              <a:rPr lang="cs-CZ" dirty="0" smtClean="0"/>
              <a:t>Venuše</a:t>
            </a:r>
          </a:p>
          <a:p>
            <a:pPr lvl="1"/>
            <a:r>
              <a:rPr lang="cs-CZ" dirty="0" smtClean="0"/>
              <a:t>prozkoumala </a:t>
            </a:r>
            <a:r>
              <a:rPr lang="cs-CZ" dirty="0"/>
              <a:t>svrchní oblasti </a:t>
            </a:r>
            <a:r>
              <a:rPr lang="cs-CZ" dirty="0" smtClean="0"/>
              <a:t>mračen a povrch</a:t>
            </a:r>
          </a:p>
          <a:p>
            <a:r>
              <a:rPr lang="cs-CZ" dirty="0" smtClean="0"/>
              <a:t>15. prosince 1970 - sonda</a:t>
            </a:r>
            <a:r>
              <a:rPr lang="cs-CZ" dirty="0"/>
              <a:t> </a:t>
            </a:r>
            <a:r>
              <a:rPr lang="cs-CZ" dirty="0" err="1"/>
              <a:t>Veněra</a:t>
            </a:r>
            <a:r>
              <a:rPr lang="cs-CZ" dirty="0"/>
              <a:t> </a:t>
            </a:r>
            <a:r>
              <a:rPr lang="cs-CZ" dirty="0" smtClean="0"/>
              <a:t>7</a:t>
            </a:r>
            <a:endParaRPr lang="cs-CZ" dirty="0"/>
          </a:p>
          <a:p>
            <a:r>
              <a:rPr lang="cs-CZ" dirty="0" smtClean="0"/>
              <a:t>90</a:t>
            </a:r>
            <a:r>
              <a:rPr lang="cs-CZ" dirty="0"/>
              <a:t>. </a:t>
            </a:r>
            <a:r>
              <a:rPr lang="cs-CZ" dirty="0" smtClean="0"/>
              <a:t>léta </a:t>
            </a:r>
            <a:r>
              <a:rPr lang="cs-CZ" dirty="0"/>
              <a:t>20. století </a:t>
            </a:r>
            <a:r>
              <a:rPr lang="cs-CZ" dirty="0" smtClean="0"/>
              <a:t>- sonda</a:t>
            </a:r>
            <a:r>
              <a:rPr lang="cs-CZ" dirty="0"/>
              <a:t> </a:t>
            </a:r>
            <a:r>
              <a:rPr lang="cs-CZ" dirty="0" smtClean="0"/>
              <a:t>Magellan zhotovila</a:t>
            </a:r>
            <a:r>
              <a:rPr lang="cs-CZ" dirty="0"/>
              <a:t> detailní mapu </a:t>
            </a:r>
            <a:endParaRPr lang="cs-CZ" dirty="0" smtClean="0"/>
          </a:p>
          <a:p>
            <a:pPr lvl="1"/>
            <a:r>
              <a:rPr lang="cs-CZ" dirty="0" smtClean="0"/>
              <a:t>silná</a:t>
            </a:r>
            <a:r>
              <a:rPr lang="cs-CZ" dirty="0"/>
              <a:t> </a:t>
            </a:r>
            <a:r>
              <a:rPr lang="cs-CZ" dirty="0" smtClean="0"/>
              <a:t>sopečná aktivita</a:t>
            </a:r>
            <a:r>
              <a:rPr lang="cs-CZ" dirty="0"/>
              <a:t> 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805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55" y="2554981"/>
            <a:ext cx="2381250" cy="241935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http://www.practicalspace.com/spacecraft/images/mariner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108" y="2554981"/>
            <a:ext cx="322580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315" y="2335906"/>
            <a:ext cx="1847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91132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druhá</a:t>
            </a:r>
            <a:r>
              <a:rPr lang="cs-CZ" sz="2400" dirty="0"/>
              <a:t> planeta od Slunce </a:t>
            </a:r>
            <a:endParaRPr lang="cs-CZ" sz="2400" dirty="0" smtClean="0"/>
          </a:p>
          <a:p>
            <a:r>
              <a:rPr lang="cs-CZ" sz="2400" dirty="0" smtClean="0"/>
              <a:t>nejteplejší planeta </a:t>
            </a:r>
          </a:p>
          <a:p>
            <a:r>
              <a:rPr lang="cs-CZ" sz="2400" dirty="0" smtClean="0"/>
              <a:t>nejhustší</a:t>
            </a:r>
            <a:r>
              <a:rPr lang="cs-CZ" sz="2400" dirty="0"/>
              <a:t> </a:t>
            </a:r>
            <a:r>
              <a:rPr lang="cs-CZ" sz="2400" dirty="0" smtClean="0"/>
              <a:t>atmosféra</a:t>
            </a:r>
            <a:r>
              <a:rPr lang="cs-CZ" sz="2400" dirty="0"/>
              <a:t> </a:t>
            </a:r>
            <a:endParaRPr lang="cs-CZ" sz="2400" dirty="0" smtClean="0"/>
          </a:p>
          <a:p>
            <a:r>
              <a:rPr lang="cs-CZ" sz="2400" dirty="0" smtClean="0"/>
              <a:t>poloměr: 6 052 km</a:t>
            </a:r>
          </a:p>
          <a:p>
            <a:r>
              <a:rPr lang="cs-CZ" sz="2400" dirty="0" smtClean="0"/>
              <a:t>povrch: </a:t>
            </a:r>
            <a:r>
              <a:rPr lang="cs-CZ" sz="2400" dirty="0"/>
              <a:t>4,60×10</a:t>
            </a:r>
            <a:r>
              <a:rPr lang="cs-CZ" sz="2400" baseline="30000" dirty="0"/>
              <a:t>8</a:t>
            </a:r>
            <a:r>
              <a:rPr lang="cs-CZ" sz="2400" dirty="0"/>
              <a:t> </a:t>
            </a:r>
            <a:r>
              <a:rPr lang="cs-CZ" sz="2400" dirty="0" smtClean="0"/>
              <a:t>km</a:t>
            </a:r>
            <a:r>
              <a:rPr lang="cs-CZ" sz="2400" baseline="30000" dirty="0" smtClean="0"/>
              <a:t>2</a:t>
            </a:r>
          </a:p>
          <a:p>
            <a:r>
              <a:rPr lang="cs-CZ" sz="2400" dirty="0" smtClean="0"/>
              <a:t>hmotnost: 4,868 </a:t>
            </a:r>
            <a:r>
              <a:rPr lang="cs-CZ" sz="2400" dirty="0"/>
              <a:t>5×10</a:t>
            </a:r>
            <a:r>
              <a:rPr lang="cs-CZ" sz="2400" baseline="30000" dirty="0"/>
              <a:t>24</a:t>
            </a:r>
            <a:r>
              <a:rPr lang="cs-CZ" sz="2400" dirty="0"/>
              <a:t> </a:t>
            </a:r>
            <a:r>
              <a:rPr lang="cs-CZ" sz="2400" dirty="0" smtClean="0"/>
              <a:t>kg</a:t>
            </a:r>
          </a:p>
          <a:p>
            <a:r>
              <a:rPr lang="cs-CZ" sz="2400" dirty="0" smtClean="0"/>
              <a:t>objem: 9,28×10</a:t>
            </a:r>
            <a:r>
              <a:rPr lang="cs-CZ" sz="2400" baseline="30000" dirty="0" smtClean="0"/>
              <a:t>11</a:t>
            </a:r>
            <a:r>
              <a:rPr lang="cs-CZ" sz="2400" dirty="0"/>
              <a:t> </a:t>
            </a:r>
            <a:r>
              <a:rPr lang="cs-CZ" sz="2400" dirty="0" smtClean="0"/>
              <a:t>km</a:t>
            </a:r>
            <a:r>
              <a:rPr lang="cs-CZ" sz="2400" baseline="30000" dirty="0" smtClean="0"/>
              <a:t>3</a:t>
            </a:r>
          </a:p>
          <a:p>
            <a:r>
              <a:rPr lang="cs-CZ" sz="2400" dirty="0" smtClean="0"/>
              <a:t>hustota: </a:t>
            </a:r>
            <a:r>
              <a:rPr lang="cs-CZ" sz="2400" dirty="0"/>
              <a:t>5,204 g/cm</a:t>
            </a:r>
            <a:r>
              <a:rPr lang="cs-CZ" sz="2400" baseline="30000" dirty="0"/>
              <a:t>3</a:t>
            </a:r>
            <a:endParaRPr lang="cs-CZ" sz="2400" dirty="0" smtClean="0"/>
          </a:p>
          <a:p>
            <a:pPr>
              <a:spcAft>
                <a:spcPct val="15000"/>
              </a:spcAft>
            </a:pPr>
            <a:r>
              <a:rPr lang="cs-CZ" sz="2400" i="1" dirty="0" err="1" smtClean="0"/>
              <a:t>r</a:t>
            </a:r>
            <a:r>
              <a:rPr lang="cs-CZ" sz="2400" baseline="-25000" dirty="0" err="1" smtClean="0"/>
              <a:t>Venuše</a:t>
            </a:r>
            <a:r>
              <a:rPr lang="cs-CZ" sz="2400" dirty="0"/>
              <a:t>= 94,8% </a:t>
            </a:r>
            <a:r>
              <a:rPr lang="cs-CZ" sz="2400" i="1" dirty="0" err="1" smtClean="0"/>
              <a:t>r</a:t>
            </a:r>
            <a:r>
              <a:rPr lang="cs-CZ" sz="2400" baseline="-25000" dirty="0" err="1" smtClean="0"/>
              <a:t>Země</a:t>
            </a:r>
            <a:endParaRPr lang="cs-CZ" sz="2400" baseline="-25000" dirty="0"/>
          </a:p>
          <a:p>
            <a:pPr>
              <a:spcAft>
                <a:spcPct val="15000"/>
              </a:spcAft>
            </a:pPr>
            <a:r>
              <a:rPr lang="cs-CZ" sz="2400" i="1" dirty="0" err="1" smtClean="0"/>
              <a:t>m</a:t>
            </a:r>
            <a:r>
              <a:rPr lang="cs-CZ" sz="2400" baseline="-25000" dirty="0" err="1" smtClean="0"/>
              <a:t>Venuše</a:t>
            </a:r>
            <a:r>
              <a:rPr lang="cs-CZ" sz="2400" dirty="0"/>
              <a:t>= 81,4% </a:t>
            </a:r>
            <a:r>
              <a:rPr lang="cs-CZ" sz="2400" i="1" dirty="0" err="1" smtClean="0"/>
              <a:t>m</a:t>
            </a:r>
            <a:r>
              <a:rPr lang="cs-CZ" sz="2400" baseline="-25000" dirty="0" err="1" smtClean="0"/>
              <a:t>Země</a:t>
            </a:r>
            <a:endParaRPr lang="cs-CZ" sz="2400" baseline="-25000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138" y="2721961"/>
            <a:ext cx="3383924" cy="33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jasnější než hvězda </a:t>
            </a:r>
            <a:r>
              <a:rPr lang="cs-CZ" dirty="0" err="1" smtClean="0"/>
              <a:t>Sirius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řezdívaná jako večernice nebo jitřenka</a:t>
            </a:r>
          </a:p>
          <a:p>
            <a:r>
              <a:rPr lang="cs-CZ" b="1" dirty="0" smtClean="0"/>
              <a:t>Přechod Venuše</a:t>
            </a:r>
            <a:endParaRPr lang="cs-CZ" dirty="0" smtClean="0"/>
          </a:p>
          <a:p>
            <a:pPr lvl="1"/>
            <a:r>
              <a:rPr lang="cs-CZ" sz="2200" dirty="0" smtClean="0"/>
              <a:t>planeta projde přímo mezi Sluncem a Zemí</a:t>
            </a:r>
          </a:p>
          <a:p>
            <a:pPr lvl="1"/>
            <a:r>
              <a:rPr lang="cs-CZ" sz="2200" dirty="0" smtClean="0"/>
              <a:t>zakryje tak malou část slunečního kotouče</a:t>
            </a:r>
          </a:p>
          <a:p>
            <a:r>
              <a:rPr lang="cs-CZ" dirty="0" smtClean="0"/>
              <a:t>Jméno po římské bohyni lásky a krásy </a:t>
            </a:r>
          </a:p>
          <a:p>
            <a:r>
              <a:rPr lang="cs-CZ" dirty="0" smtClean="0"/>
              <a:t>nazývá „sesterskou planetou“ Země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7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079" y="2355216"/>
            <a:ext cx="3920745" cy="29020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377" y="2355216"/>
            <a:ext cx="4508034" cy="29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3" y="2168110"/>
            <a:ext cx="4430332" cy="29646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832" y="1970349"/>
            <a:ext cx="3895860" cy="33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www.ufo.cz</a:t>
            </a:r>
            <a:endParaRPr lang="cs-CZ" dirty="0"/>
          </a:p>
          <a:p>
            <a:r>
              <a:rPr lang="cs-CZ" dirty="0"/>
              <a:t>www.boskowan.com</a:t>
            </a:r>
            <a:endParaRPr lang="cs-CZ" dirty="0" smtClean="0"/>
          </a:p>
          <a:p>
            <a:r>
              <a:rPr lang="cs-CZ" dirty="0" smtClean="0"/>
              <a:t>cs.wikipedia.org</a:t>
            </a:r>
          </a:p>
          <a:p>
            <a:r>
              <a:rPr lang="cs-CZ" dirty="0" smtClean="0"/>
              <a:t>astrobob.areavoices.com</a:t>
            </a:r>
          </a:p>
          <a:p>
            <a:r>
              <a:rPr lang="cs-CZ" dirty="0" smtClean="0"/>
              <a:t>naseplanety.blog.cz</a:t>
            </a:r>
          </a:p>
          <a:p>
            <a:r>
              <a:rPr lang="cs-CZ" dirty="0"/>
              <a:t>www.novinky.cz</a:t>
            </a:r>
            <a:endParaRPr lang="cs-CZ" dirty="0" smtClean="0"/>
          </a:p>
          <a:p>
            <a:r>
              <a:rPr lang="cs-CZ" dirty="0" smtClean="0"/>
              <a:t>www.projektzare.cz</a:t>
            </a:r>
          </a:p>
          <a:p>
            <a:r>
              <a:rPr lang="cs-CZ" dirty="0"/>
              <a:t>druidova.mysteria.cz</a:t>
            </a:r>
          </a:p>
          <a:p>
            <a:r>
              <a:rPr lang="cs-CZ" dirty="0" smtClean="0"/>
              <a:t>planety.astro.cz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www.practicalspace.com</a:t>
            </a:r>
            <a:endParaRPr lang="cs-CZ" dirty="0"/>
          </a:p>
          <a:p>
            <a:r>
              <a:rPr lang="cs-CZ" dirty="0" smtClean="0"/>
              <a:t>www.livingfuture.cz</a:t>
            </a:r>
          </a:p>
          <a:p>
            <a:r>
              <a:rPr lang="cs-CZ" dirty="0"/>
              <a:t>space.skyrocket.de</a:t>
            </a:r>
          </a:p>
          <a:p>
            <a:r>
              <a:rPr lang="cs-CZ" dirty="0"/>
              <a:t>vesmirnyagalakticky.blog.cz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4294967295"/>
          </p:nvPr>
        </p:nvSpPr>
        <p:spPr>
          <a:xfrm>
            <a:off x="1030264" y="2606675"/>
            <a:ext cx="10131425" cy="998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/>
              <a:t>Děkuji za pozornost…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72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přibližně </a:t>
            </a:r>
            <a:r>
              <a:rPr lang="cs-CZ" dirty="0"/>
              <a:t>před 4,6 </a:t>
            </a:r>
            <a:r>
              <a:rPr lang="cs-CZ" dirty="0" smtClean="0"/>
              <a:t>nebo </a:t>
            </a:r>
            <a:r>
              <a:rPr lang="cs-CZ" dirty="0"/>
              <a:t>4,5 miliardami </a:t>
            </a:r>
            <a:r>
              <a:rPr lang="cs-CZ" dirty="0" smtClean="0"/>
              <a:t>let</a:t>
            </a:r>
          </a:p>
          <a:p>
            <a:r>
              <a:rPr lang="cs-CZ" dirty="0" smtClean="0"/>
              <a:t>vznikla z</a:t>
            </a:r>
            <a:r>
              <a:rPr lang="cs-CZ" dirty="0"/>
              <a:t> </a:t>
            </a:r>
            <a:r>
              <a:rPr lang="cs-CZ" dirty="0" smtClean="0"/>
              <a:t>prachu a plynů </a:t>
            </a:r>
          </a:p>
          <a:p>
            <a:r>
              <a:rPr lang="cs-CZ" dirty="0" smtClean="0"/>
              <a:t>formování malých těles</a:t>
            </a:r>
          </a:p>
          <a:p>
            <a:r>
              <a:rPr lang="cs-CZ" dirty="0" smtClean="0"/>
              <a:t>přitahování dalších částic a plynů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7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debaran.cz/bulletin/2008_07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009" y="2032715"/>
            <a:ext cx="4056846" cy="32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3" r="1748"/>
          <a:stretch/>
        </p:blipFill>
        <p:spPr>
          <a:xfrm>
            <a:off x="6426558" y="2032714"/>
            <a:ext cx="4653631" cy="32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Geologické složení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skládá se </a:t>
            </a:r>
            <a:r>
              <a:rPr lang="cs-CZ" dirty="0"/>
              <a:t>z jádra, pláště a pevné </a:t>
            </a:r>
            <a:r>
              <a:rPr lang="cs-CZ" dirty="0" smtClean="0"/>
              <a:t>kůry</a:t>
            </a:r>
          </a:p>
          <a:p>
            <a:r>
              <a:rPr lang="cs-CZ" dirty="0" smtClean="0"/>
              <a:t>jedna litosférická deska</a:t>
            </a:r>
          </a:p>
          <a:p>
            <a:r>
              <a:rPr lang="cs-CZ" dirty="0" smtClean="0"/>
              <a:t>vnitřek podobný</a:t>
            </a:r>
            <a:r>
              <a:rPr lang="cs-CZ" dirty="0"/>
              <a:t> pozemskému </a:t>
            </a:r>
            <a:r>
              <a:rPr lang="cs-CZ" dirty="0" smtClean="0"/>
              <a:t>jádru</a:t>
            </a:r>
          </a:p>
        </p:txBody>
      </p:sp>
    </p:spTree>
    <p:extLst>
      <p:ext uri="{BB962C8B-B14F-4D97-AF65-F5344CB8AC3E}">
        <p14:creationId xmlns:p14="http://schemas.microsoft.com/office/powerpoint/2010/main" val="9380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131" y="1289657"/>
            <a:ext cx="6232567" cy="46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06240"/>
          </a:xfrm>
        </p:spPr>
        <p:txBody>
          <a:bodyPr>
            <a:normAutofit/>
          </a:bodyPr>
          <a:lstStyle/>
          <a:p>
            <a:r>
              <a:rPr lang="cs-CZ" dirty="0" smtClean="0"/>
              <a:t>průzkum ve </a:t>
            </a:r>
            <a:r>
              <a:rPr lang="cs-CZ" dirty="0"/>
              <a:t>viditelném spektru </a:t>
            </a:r>
            <a:r>
              <a:rPr lang="cs-CZ" dirty="0" smtClean="0"/>
              <a:t>nemožný</a:t>
            </a:r>
          </a:p>
          <a:p>
            <a:r>
              <a:rPr lang="cs-CZ" dirty="0" smtClean="0"/>
              <a:t>80</a:t>
            </a:r>
            <a:r>
              <a:rPr lang="cs-CZ" dirty="0"/>
              <a:t> % </a:t>
            </a:r>
            <a:r>
              <a:rPr lang="cs-CZ" dirty="0" smtClean="0"/>
              <a:t>tvořeno </a:t>
            </a:r>
            <a:r>
              <a:rPr lang="cs-CZ" dirty="0"/>
              <a:t>lávovými </a:t>
            </a:r>
            <a:r>
              <a:rPr lang="cs-CZ" dirty="0" smtClean="0"/>
              <a:t>planinami</a:t>
            </a:r>
            <a:endParaRPr lang="cs-CZ" baseline="30000" dirty="0"/>
          </a:p>
          <a:p>
            <a:r>
              <a:rPr lang="cs-CZ" dirty="0" smtClean="0"/>
              <a:t>pohoří - nejvyšší bod je přibližně </a:t>
            </a:r>
            <a:r>
              <a:rPr lang="cs-CZ" dirty="0"/>
              <a:t>o 2 km vyšší než Mount </a:t>
            </a:r>
            <a:r>
              <a:rPr lang="cs-CZ" dirty="0" smtClean="0"/>
              <a:t>Everest</a:t>
            </a:r>
            <a:endParaRPr lang="cs-CZ" i="1" dirty="0" smtClean="0"/>
          </a:p>
          <a:p>
            <a:r>
              <a:rPr lang="cs-CZ" dirty="0" smtClean="0"/>
              <a:t>Mezi pohořími náhorní </a:t>
            </a:r>
            <a:r>
              <a:rPr lang="cs-CZ" dirty="0"/>
              <a:t>plošina </a:t>
            </a:r>
            <a:endParaRPr lang="cs-CZ" dirty="0" smtClean="0"/>
          </a:p>
          <a:p>
            <a:r>
              <a:rPr lang="cs-CZ" dirty="0" smtClean="0"/>
              <a:t>nejteplejší z celé Sluneční soustavy</a:t>
            </a:r>
          </a:p>
        </p:txBody>
      </p:sp>
    </p:spTree>
    <p:extLst>
      <p:ext uri="{BB962C8B-B14F-4D97-AF65-F5344CB8AC3E}">
        <p14:creationId xmlns:p14="http://schemas.microsoft.com/office/powerpoint/2010/main" val="25094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55" y="2150773"/>
            <a:ext cx="4274789" cy="31939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299" y="2150773"/>
            <a:ext cx="4074616" cy="31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1218341"/>
          </a:xfrm>
        </p:spPr>
        <p:txBody>
          <a:bodyPr>
            <a:normAutofit/>
          </a:bodyPr>
          <a:lstStyle/>
          <a:p>
            <a:r>
              <a:rPr lang="cs-CZ" dirty="0"/>
              <a:t>v roce 1980 </a:t>
            </a:r>
            <a:r>
              <a:rPr lang="cs-CZ" dirty="0" smtClean="0"/>
              <a:t> -</a:t>
            </a:r>
            <a:r>
              <a:rPr lang="cs-CZ" dirty="0"/>
              <a:t> magnetické pole slabší </a:t>
            </a:r>
            <a:r>
              <a:rPr lang="cs-CZ" dirty="0" smtClean="0"/>
              <a:t>než Země</a:t>
            </a:r>
          </a:p>
          <a:p>
            <a:r>
              <a:rPr lang="cs-CZ" dirty="0" smtClean="0"/>
              <a:t>je indukované v</a:t>
            </a:r>
            <a:r>
              <a:rPr lang="cs-CZ" dirty="0"/>
              <a:t> </a:t>
            </a:r>
            <a:r>
              <a:rPr lang="cs-CZ" dirty="0" smtClean="0"/>
              <a:t>atmosféře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71" y="3550060"/>
            <a:ext cx="3813841" cy="29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422</TotalTime>
  <Words>125</Words>
  <Application>Microsoft Office PowerPoint</Application>
  <PresentationFormat>Širokoúhlá obrazovka</PresentationFormat>
  <Paragraphs>89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Copperplate Gothic Bold</vt:lpstr>
      <vt:lpstr>Kondenzační stopa</vt:lpstr>
      <vt:lpstr>Přírodní a technické obory - výzva pro budoucnost CZ.1.07/1.1.00/44.0003 VENUŠE</vt:lpstr>
      <vt:lpstr>obecně</vt:lpstr>
      <vt:lpstr>vznik</vt:lpstr>
      <vt:lpstr>Prezentace aplikace PowerPoint</vt:lpstr>
      <vt:lpstr>Geologické složení</vt:lpstr>
      <vt:lpstr>Prezentace aplikace PowerPoint</vt:lpstr>
      <vt:lpstr>povrch</vt:lpstr>
      <vt:lpstr>Prezentace aplikace PowerPoint</vt:lpstr>
      <vt:lpstr>Magnetické pole</vt:lpstr>
      <vt:lpstr>atmosféra</vt:lpstr>
      <vt:lpstr>Prezentace aplikace PowerPoint</vt:lpstr>
      <vt:lpstr>hydrosféra</vt:lpstr>
      <vt:lpstr>Prezentace aplikace PowerPoint</vt:lpstr>
      <vt:lpstr>Oběžná dráha</vt:lpstr>
      <vt:lpstr>rotace</vt:lpstr>
      <vt:lpstr>pozorování</vt:lpstr>
      <vt:lpstr>Prezentace aplikace PowerPoint</vt:lpstr>
      <vt:lpstr>Výzkum</vt:lpstr>
      <vt:lpstr>Prezentace aplikace PowerPoint</vt:lpstr>
      <vt:lpstr>zajímavosti</vt:lpstr>
      <vt:lpstr>Prezentace aplikace PowerPoint</vt:lpstr>
      <vt:lpstr>Prezentace aplikace PowerPoint</vt:lpstr>
      <vt:lpstr>zdroje</vt:lpstr>
      <vt:lpstr>Prezentace aplikace PowerPoint</vt:lpstr>
    </vt:vector>
  </TitlesOfParts>
  <Company>Gymnázium Vincence Makovského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Venuše</dc:title>
  <dc:creator>Jana Dvořáková</dc:creator>
  <cp:lastModifiedBy>Miloš Bukáček</cp:lastModifiedBy>
  <cp:revision>39</cp:revision>
  <dcterms:created xsi:type="dcterms:W3CDTF">2014-01-31T16:41:26Z</dcterms:created>
  <dcterms:modified xsi:type="dcterms:W3CDTF">2015-04-26T20:07:32Z</dcterms:modified>
</cp:coreProperties>
</file>