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E48F13-8E17-4CC1-825E-24FE3DBE72BE}">
  <a:tblStyle styleId="{9FE48F13-8E17-4CC1-825E-24FE3DBE72B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AE746E8A-5949-456B-AFD1-E7B3A12B50D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5787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860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4584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345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442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640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715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70761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1976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248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9554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Jaslovske_Bohunice_Power_Plant_1.JPG" TargetMode="External"/><Relationship Id="rId13" Type="http://schemas.openxmlformats.org/officeDocument/2006/relationships/hyperlink" Target="http://cs.wikipedia.org/wiki/Jadern%C3%A1_elektr%C3%A1rna" TargetMode="External"/><Relationship Id="rId3" Type="http://schemas.openxmlformats.org/officeDocument/2006/relationships/image" Target="../media/image15.jpg"/><Relationship Id="rId7" Type="http://schemas.openxmlformats.org/officeDocument/2006/relationships/hyperlink" Target="http://energostat.cz/jaderna-energetika.html" TargetMode="External"/><Relationship Id="rId12" Type="http://schemas.openxmlformats.org/officeDocument/2006/relationships/hyperlink" Target="http://upload.wikimedia.org/wikipedia/commons/thumb/b/b5/Radioactive.svg/600px-Radioactive.svg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y.cz/" TargetMode="External"/><Relationship Id="rId11" Type="http://schemas.openxmlformats.org/officeDocument/2006/relationships/hyperlink" Target="http://files.spoznajstromy.webnode.sk/200000035-79d877ad12/strom.jpg" TargetMode="External"/><Relationship Id="rId5" Type="http://schemas.openxmlformats.org/officeDocument/2006/relationships/hyperlink" Target="http://www.investujeme.cz/obrazky/old_images/content/clanky-text/cez-vyroba-elektriny.jpg" TargetMode="External"/><Relationship Id="rId15" Type="http://schemas.openxmlformats.org/officeDocument/2006/relationships/hyperlink" Target="http://upload.wikimedia.org/wikipedia/commons/d/d4/Enrico_Fermi_1943-49.jpg" TargetMode="External"/><Relationship Id="rId10" Type="http://schemas.openxmlformats.org/officeDocument/2006/relationships/hyperlink" Target="http://cs.wikipedia.org/wiki/Jadern%C3%A1_elektr%C3%A1rna_Dukovany" TargetMode="External"/><Relationship Id="rId4" Type="http://schemas.openxmlformats.org/officeDocument/2006/relationships/hyperlink" Target="http://upload.wikimedia.org/wikipedia/commons/d/d2/Nuclear_power_plant-pressurized_water_reactor-PWR.png" TargetMode="External"/><Relationship Id="rId9" Type="http://schemas.openxmlformats.org/officeDocument/2006/relationships/hyperlink" Target="http://cs.wikipedia.org/wiki/Jadern%C3%A1_elektr%C3%A1rna_Temel%C3%ADn" TargetMode="External"/><Relationship Id="rId14" Type="http://schemas.openxmlformats.org/officeDocument/2006/relationships/hyperlink" Target="http://cs.wikipedia.org/wiki/Jadern%C3%A1_hav%C3%A1r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8243" y="728700"/>
            <a:ext cx="7702624" cy="151216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s-CZ" sz="1800" b="1" dirty="0">
                <a:latin typeface="Arial Narrow" panose="020B0606020202030204" pitchFamily="34" charset="0"/>
                <a:ea typeface="+mn-ea"/>
                <a:cs typeface="+mn-cs"/>
              </a:rPr>
              <a:t>Přírodní a technické obory - výzva pro budoucnost CZ.1.07/1.1.00/44.0003</a:t>
            </a:r>
            <a:br>
              <a:rPr lang="cs-CZ" sz="18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cs-CZ" sz="6000" dirty="0" smtClean="0">
                <a:latin typeface="Arial Narrow" panose="020B0606020202030204" pitchFamily="34" charset="0"/>
              </a:rPr>
              <a:t>Jaderná </a:t>
            </a:r>
            <a:r>
              <a:rPr lang="cs-CZ" sz="6000" dirty="0" smtClean="0">
                <a:latin typeface="Arial Narrow" panose="020B0606020202030204" pitchFamily="34" charset="0"/>
              </a:rPr>
              <a:t>energetika v ČR</a:t>
            </a:r>
            <a:endParaRPr lang="cs-CZ" sz="6000" dirty="0">
              <a:latin typeface="Arial Narrow" panose="020B0606020202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Tomáš Pleva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7</a:t>
            </a:r>
            <a:r>
              <a:rPr lang="cs-CZ" dirty="0" smtClean="0">
                <a:solidFill>
                  <a:schemeClr val="tx1"/>
                </a:solidFill>
              </a:rPr>
              <a:t>. 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47564" y="3140968"/>
            <a:ext cx="784887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latin typeface="+mn-lt"/>
                <a:ea typeface="+mn-ea"/>
                <a:cs typeface="+mn-cs"/>
              </a:rPr>
              <a:t>PP09 </a:t>
            </a:r>
            <a:br>
              <a:rPr lang="cs-CZ" sz="2000" dirty="0">
                <a:latin typeface="+mn-lt"/>
                <a:ea typeface="+mn-ea"/>
                <a:cs typeface="+mn-cs"/>
              </a:rPr>
            </a:br>
            <a:r>
              <a:rPr lang="cs-CZ" sz="2000" dirty="0">
                <a:latin typeface="+mn-lt"/>
                <a:ea typeface="+mn-ea"/>
                <a:cs typeface="+mn-cs"/>
              </a:rPr>
              <a:t>GYMNÁZIUM VINCENCE MAKOVSKÉHO</a:t>
            </a:r>
            <a:br>
              <a:rPr lang="cs-CZ" sz="2000" dirty="0">
                <a:latin typeface="+mn-lt"/>
                <a:ea typeface="+mn-ea"/>
                <a:cs typeface="+mn-cs"/>
              </a:rPr>
            </a:br>
            <a:r>
              <a:rPr lang="cs-CZ" sz="2000" dirty="0">
                <a:latin typeface="+mn-lt"/>
                <a:ea typeface="+mn-ea"/>
                <a:cs typeface="+mn-cs"/>
              </a:rPr>
              <a:t>SE SPORTOVNÍMI TŘÍDAMI</a:t>
            </a:r>
            <a:br>
              <a:rPr lang="cs-CZ" sz="2000" dirty="0">
                <a:latin typeface="+mn-lt"/>
                <a:ea typeface="+mn-ea"/>
                <a:cs typeface="+mn-cs"/>
              </a:rPr>
            </a:br>
            <a:r>
              <a:rPr lang="cs-CZ" sz="2000" dirty="0">
                <a:latin typeface="+mn-lt"/>
                <a:ea typeface="+mn-ea"/>
                <a:cs typeface="+mn-cs"/>
              </a:rPr>
              <a:t>Nové Město na </a:t>
            </a:r>
            <a:r>
              <a:rPr lang="cs-CZ" sz="2000" dirty="0" smtClean="0">
                <a:latin typeface="+mn-lt"/>
                <a:ea typeface="+mn-ea"/>
                <a:cs typeface="+mn-cs"/>
              </a:rPr>
              <a:t>Moravě</a:t>
            </a:r>
          </a:p>
          <a:p>
            <a:endParaRPr lang="cs-CZ" sz="2000" dirty="0">
              <a:latin typeface="+mn-lt"/>
              <a:ea typeface="+mn-ea"/>
              <a:cs typeface="+mn-cs"/>
            </a:endParaRPr>
          </a:p>
          <a:p>
            <a:r>
              <a:rPr lang="cs-CZ" sz="2000" dirty="0" smtClean="0">
                <a:latin typeface="+mn-lt"/>
                <a:ea typeface="+mn-ea"/>
                <a:cs typeface="+mn-cs"/>
              </a:rPr>
              <a:t>Badatelský den Dukovany</a:t>
            </a:r>
            <a:r>
              <a:rPr lang="cs-CZ" sz="2000" dirty="0">
                <a:latin typeface="+mn-lt"/>
                <a:ea typeface="+mn-ea"/>
                <a:cs typeface="+mn-cs"/>
              </a:rPr>
              <a:t/>
            </a:r>
            <a:br>
              <a:rPr lang="cs-CZ" sz="2000" dirty="0">
                <a:latin typeface="+mn-lt"/>
                <a:ea typeface="+mn-ea"/>
                <a:cs typeface="+mn-cs"/>
              </a:rPr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21" y="6187966"/>
            <a:ext cx="3504958" cy="5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71405" y="1304916"/>
            <a:ext cx="5035554" cy="981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cs-CZ" sz="4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Výhody x Nevýhody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0" y="2643182"/>
            <a:ext cx="4071965" cy="3857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Nevýhody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Vysoké náklady na výstavbu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Produkce jaderného odpadu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Riziko havárie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Omezené zásoby štěpného materiálu</a:t>
            </a:r>
          </a:p>
          <a:p>
            <a:pPr marL="342900" marR="0" lvl="0" indent="-190500" algn="l" rtl="0">
              <a:spcBef>
                <a:spcPts val="480"/>
              </a:spcBef>
              <a:buClr>
                <a:schemeClr val="dk1"/>
              </a:buClr>
              <a:buFont typeface="Noto Symbol"/>
              <a:buNone/>
            </a:pPr>
            <a:endParaRPr sz="2400" b="1" i="0" u="none" strike="noStrike" cap="none" baseline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295243" y="2581268"/>
            <a:ext cx="4071965" cy="3857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Výhody: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Malý objem spotřebovaného paliva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Vysoký výkon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Šetrné k životnímu prostředí – téměř nulová exhalace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endParaRPr sz="2400" b="1" i="0" u="none" strike="noStrike" cap="none" baseline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Shape 145"/>
          <p:cNvCxnSpPr/>
          <p:nvPr/>
        </p:nvCxnSpPr>
        <p:spPr>
          <a:xfrm rot="5400000">
            <a:off x="2536811" y="4536288"/>
            <a:ext cx="3785419" cy="793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1604" y="5000635"/>
            <a:ext cx="1357322" cy="191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5073" y="4857760"/>
            <a:ext cx="2214558" cy="193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143108" y="1214421"/>
            <a:ext cx="5857915" cy="981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cs-CZ" sz="4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Děkuji za pozornost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000364" y="2428867"/>
            <a:ext cx="5572164" cy="42148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ymbol"/>
              <a:buChar char="✓"/>
            </a:pPr>
            <a:r>
              <a:rPr lang="cs-CZ" sz="20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Zdroje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http://upload.wikimedia.org/wikipedia/commons/d/d2/Nuclear_power_plant-pressurized_water_reactor-PWR.png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http://www.investujeme.cz/obrazky/old_images/content/clanky-text/cez-vyroba-elektriny.jpg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http://www.mapy.cz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http://energostat.cz/jaderna-energetika.html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http://cs.wikipedia.org/wiki/Soubor:Jaslovske_Bohunice_Power_Plant_1.JPG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http://cs.wikipedia.org/wiki/Jadern%C3%A1_elektr%C3%A1rna_Temel%C3%ADn#Kritika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http://cs.wikipedia.org/wiki/Jadern%C3%A1_elektr%C3%A1rna_Dukovany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http://energostat.cz/jaderna-energetika.html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http://files.spoznajstromy.webnode.sk/200000035-79d877ad12/strom.jpg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http://upload.wikimedia.org/wikipedia/commons/thumb/b/b5/Radioactive.svg/600px-Radioactive.svg.png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http://cs.wikipedia.org/wiki/Jadern%C3%A1_elektr%C3%A1rna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http://cs.wikipedia.org/wiki/Jadern%C3%A1_hav%C3%A1rie</a:t>
            </a:r>
          </a:p>
          <a:p>
            <a:pPr marL="742950" marR="0" lvl="1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cs-CZ" sz="1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http://upload.wikimedia.org/wikipedia/commons/d/d4/Enrico_Fermi_1943-49.jpg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323850" y="1412875"/>
            <a:ext cx="4535488" cy="43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cs-CZ" sz="2400" b="1" i="0" u="none" strike="noStrike" cap="none" baseline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Tomáš Pleva</a:t>
            </a:r>
          </a:p>
        </p:txBody>
      </p:sp>
      <p:sp>
        <p:nvSpPr>
          <p:cNvPr id="81" name="Shape 81"/>
          <p:cNvSpPr/>
          <p:nvPr/>
        </p:nvSpPr>
        <p:spPr>
          <a:xfrm>
            <a:off x="250825" y="765175"/>
            <a:ext cx="6892943" cy="5445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400" b="1" i="0" u="none" strike="noStrike" cap="none" baseline="0">
                <a:solidFill>
                  <a:srgbClr val="FFC000"/>
                </a:solidFill>
                <a:latin typeface="PT Sans"/>
                <a:ea typeface="PT Sans"/>
                <a:cs typeface="PT Sans"/>
                <a:sym typeface="PT Sans"/>
              </a:rPr>
              <a:t>Jaderná Energetika v ČR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0" y="1304916"/>
            <a:ext cx="5286380" cy="981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cs-CZ" sz="4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Základní Informace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42843" y="2622563"/>
            <a:ext cx="8358246" cy="3663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Současný podíl na výrobě energie v ČR: 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35% (Nárůst)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Počet jad. elektráren: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2 (ČEZ)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První jad. elektrárna v ČSSR: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Jaslovské</a:t>
            </a: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Bohunice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Počet reaktorů: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4810" y="4214817"/>
            <a:ext cx="3429023" cy="2375314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89" name="Shape 89"/>
          <p:cNvCxnSpPr/>
          <p:nvPr/>
        </p:nvCxnSpPr>
        <p:spPr>
          <a:xfrm rot="-5400000" flipH="1">
            <a:off x="5500693" y="4143380"/>
            <a:ext cx="500065" cy="71437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90" name="Shape 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158" y="1214421"/>
            <a:ext cx="8501121" cy="4719956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71405" y="1304916"/>
            <a:ext cx="5035554" cy="981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cs-CZ" sz="4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Základní Informace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42843" y="2622563"/>
            <a:ext cx="8358246" cy="3663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Současný podíl na výrobě energie v ČR: 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35% (Nárůst)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Počet jad. elektráren: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2 (ČEZ)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První jad. elektrárna v ČSSR: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Jaslovské</a:t>
            </a: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Bohunice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710" y="0"/>
            <a:ext cx="922071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71405" y="1304916"/>
            <a:ext cx="5035554" cy="981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cs-CZ" sz="4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Historie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42843" y="2622563"/>
            <a:ext cx="6500857" cy="3878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První jaderný reaktor: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1941 (Enrico Fermi; Chicago Pile-1)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První výroba elektřiny: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1951 (4 žárovky)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První elektrárna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v Obnisku, SSSR (1954)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Havárie: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Windscale, VB (1957)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	        Jaslovské Bohunice, ČSSR (1977)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                  Three Mile Island, USA (1979)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                  Černobyl, SSSR (1986)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                  Fukušima, Japonsko (2011)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2198" y="3000372"/>
            <a:ext cx="2882457" cy="3571899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5" name="Shape 105"/>
          <p:cNvSpPr txBox="1"/>
          <p:nvPr/>
        </p:nvSpPr>
        <p:spPr>
          <a:xfrm>
            <a:off x="6715139" y="2428867"/>
            <a:ext cx="207170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Enrico Fermi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1" name="Shape 111"/>
          <p:cNvSpPr txBox="1"/>
          <p:nvPr/>
        </p:nvSpPr>
        <p:spPr>
          <a:xfrm>
            <a:off x="214282" y="357165"/>
            <a:ext cx="342902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 JE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71405" y="1304916"/>
            <a:ext cx="5035554" cy="981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cs-CZ" sz="4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Temelín </a:t>
            </a:r>
            <a:r>
              <a:rPr lang="cs-CZ" sz="4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(ETE)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42843" y="2622563"/>
            <a:ext cx="8358246" cy="3663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Začátek výstavby: 1987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Dokončení: 2002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Plánovaná životnost: 30 let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Náklady: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98 mld. Kč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Reaktory v provozu: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Roční výroba: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13 914 GWh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Koecifient využití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79,4%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Kritika: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nedostatečné pojištění (6 mld. Kč)</a:t>
            </a:r>
          </a:p>
          <a:p>
            <a:pPr marL="342900" marR="0" lvl="0" indent="-190500" algn="l" rtl="0">
              <a:spcBef>
                <a:spcPts val="480"/>
              </a:spcBef>
              <a:buClr>
                <a:schemeClr val="dk1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buClr>
                <a:schemeClr val="dk1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942" y="2625493"/>
            <a:ext cx="3555562" cy="2446579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9" name="Shape 119"/>
          <p:cNvSpPr txBox="1"/>
          <p:nvPr/>
        </p:nvSpPr>
        <p:spPr>
          <a:xfrm>
            <a:off x="6500826" y="2143116"/>
            <a:ext cx="228601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Temelín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170" y="1285859"/>
            <a:ext cx="8541109" cy="4415169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1405" y="1304916"/>
            <a:ext cx="5035554" cy="981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cs-CZ" sz="4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Dukovany </a:t>
            </a:r>
            <a:r>
              <a:rPr lang="cs-CZ" sz="4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(EDU)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42843" y="2622563"/>
            <a:ext cx="8358246" cy="3663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Začátek výstavby: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1978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Dokončení: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1987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Plánovaná životnost: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30 let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Náklady: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25 mld. Kč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Reaktory v provozu: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Roční výroba: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14 369 GWh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Koecifient využití: 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85,25%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3F3F3F"/>
              </a:buClr>
              <a:buSzPct val="100000"/>
              <a:buFont typeface="Noto Symbol"/>
              <a:buChar char="❖"/>
            </a:pP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Držitel certifikátu </a:t>
            </a:r>
            <a:r>
              <a:rPr lang="cs-CZ" sz="2400" b="1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Ekologický podnik</a:t>
            </a:r>
            <a:r>
              <a:rPr lang="cs-CZ" sz="24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(190 mil. t. uhlí)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628" y="2643182"/>
            <a:ext cx="3810027" cy="2857519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8" name="Shape 128"/>
          <p:cNvSpPr txBox="1"/>
          <p:nvPr/>
        </p:nvSpPr>
        <p:spPr>
          <a:xfrm>
            <a:off x="6357950" y="2214553"/>
            <a:ext cx="192882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Dukovany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096" y="1428736"/>
            <a:ext cx="8620184" cy="4086529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Shape 134"/>
          <p:cNvGraphicFramePr/>
          <p:nvPr/>
        </p:nvGraphicFramePr>
        <p:xfrm>
          <a:off x="1524000" y="1397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{9FE48F13-8E17-4CC1-825E-24FE3DBE72BE}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Stát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2000 (%)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2005 (%)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2012 (%)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Francie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76,4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78,5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74,8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USA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19,8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19,3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19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Japonsko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33,8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29,3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2,1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Švédsko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Maďarsko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Slovensko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Kanada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135" name="Shape 135"/>
          <p:cNvGraphicFramePr/>
          <p:nvPr/>
        </p:nvGraphicFramePr>
        <p:xfrm>
          <a:off x="1285851" y="142873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{AE746E8A-5949-456B-AFD1-E7B3A12B50D1}</a:tableStyleId>
              </a:tblPr>
              <a:tblGrid>
                <a:gridCol w="1672825"/>
                <a:gridCol w="1672825"/>
                <a:gridCol w="1672825"/>
                <a:gridCol w="16728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Stát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2000 (%)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2005 (%)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2012 (%)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USA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19,8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19,3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19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Francie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76,4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78,5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74,8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Japonsko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33,8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29,3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2,1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Kanada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11,6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14,6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15,3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Švédsko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39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46,7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38,1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Belgie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55,3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55,6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51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Finsko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30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32,9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32,6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Německo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34,5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31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16,1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Slovensko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53,4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56,1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53,8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Česká republika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26,7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30,5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35,3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Nizozemí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Na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3,9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cs-CZ" sz="1800" u="none" strike="noStrike" cap="none" baseline="0"/>
                        <a:t>4,4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36" name="Shape 136"/>
          <p:cNvSpPr txBox="1"/>
          <p:nvPr/>
        </p:nvSpPr>
        <p:spPr>
          <a:xfrm>
            <a:off x="785785" y="85530"/>
            <a:ext cx="764386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Podíl jaderné energie na výrobě energie ve světě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571604" y="6000767"/>
            <a:ext cx="6357981" cy="523219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Celkem: </a:t>
            </a:r>
            <a:r>
              <a:rPr lang="cs-CZ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 zemí s jad. elektrárnami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403</Words>
  <Application>Microsoft Office PowerPoint</Application>
  <PresentationFormat>Předvádění na obrazovce (4:3)</PresentationFormat>
  <Paragraphs>144</Paragraphs>
  <Slides>11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Noto Symbol</vt:lpstr>
      <vt:lpstr>PT Sans</vt:lpstr>
      <vt:lpstr>Motiv sady Office</vt:lpstr>
      <vt:lpstr>Přírodní a technické obory - výzva pro budoucnost CZ.1.07/1.1.00/44.0003 Jaderná energetika v ČR</vt:lpstr>
      <vt:lpstr>Prezentace aplikace PowerPoint</vt:lpstr>
      <vt:lpstr>Základní Informace</vt:lpstr>
      <vt:lpstr>Základní Informace</vt:lpstr>
      <vt:lpstr>Historie</vt:lpstr>
      <vt:lpstr>Prezentace aplikace PowerPoint</vt:lpstr>
      <vt:lpstr>Temelín (ETE)</vt:lpstr>
      <vt:lpstr>Dukovany (EDU)</vt:lpstr>
      <vt:lpstr>Prezentace aplikace PowerPoint</vt:lpstr>
      <vt:lpstr>Výhody x Nevýhody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Dvořáková</dc:creator>
  <cp:lastModifiedBy>Miloš Bukáček</cp:lastModifiedBy>
  <cp:revision>2</cp:revision>
  <dcterms:modified xsi:type="dcterms:W3CDTF">2015-04-06T18:03:15Z</dcterms:modified>
</cp:coreProperties>
</file>