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7" r:id="rId2"/>
    <p:sldId id="256" r:id="rId3"/>
    <p:sldId id="257" r:id="rId4"/>
    <p:sldId id="258" r:id="rId5"/>
    <p:sldId id="259" r:id="rId6"/>
    <p:sldId id="262" r:id="rId7"/>
    <p:sldId id="260" r:id="rId8"/>
    <p:sldId id="261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6" r:id="rId18"/>
    <p:sldId id="271" r:id="rId19"/>
    <p:sldId id="277" r:id="rId20"/>
    <p:sldId id="272" r:id="rId21"/>
    <p:sldId id="273" r:id="rId22"/>
    <p:sldId id="278" r:id="rId23"/>
    <p:sldId id="274" r:id="rId24"/>
    <p:sldId id="275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Styl s motivem 1 – zvýraznění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Styl s motivem 1 – zvýraznění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38B1855-1B75-4FBE-930C-398BA8C253C6}" styleName="Styl s motivem 2 – zvýraznění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8D230F3-CF80-4859-8CE7-A43EE81993B5}" styleName="Světlý styl 1 – zvýraznění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8" autoAdjust="0"/>
    <p:restoredTop sz="94660"/>
  </p:normalViewPr>
  <p:slideViewPr>
    <p:cSldViewPr>
      <p:cViewPr varScale="1">
        <p:scale>
          <a:sx n="111" d="100"/>
          <a:sy n="111" d="100"/>
        </p:scale>
        <p:origin x="1638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957C6-067D-4BFA-A2D0-F5B6E7802DB3}" type="datetimeFigureOut">
              <a:rPr lang="cs-CZ" smtClean="0"/>
              <a:t>26.4.2015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2A830-17BB-4F54-8CAE-83E914F231B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957C6-067D-4BFA-A2D0-F5B6E7802DB3}" type="datetimeFigureOut">
              <a:rPr lang="cs-CZ" smtClean="0"/>
              <a:t>26.4.2015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2A830-17BB-4F54-8CAE-83E914F231B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957C6-067D-4BFA-A2D0-F5B6E7802DB3}" type="datetimeFigureOut">
              <a:rPr lang="cs-CZ" smtClean="0"/>
              <a:t>26.4.2015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2A830-17BB-4F54-8CAE-83E914F231B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957C6-067D-4BFA-A2D0-F5B6E7802DB3}" type="datetimeFigureOut">
              <a:rPr lang="cs-CZ" smtClean="0"/>
              <a:t>26.4.2015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2A830-17BB-4F54-8CAE-83E914F231B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957C6-067D-4BFA-A2D0-F5B6E7802DB3}" type="datetimeFigureOut">
              <a:rPr lang="cs-CZ" smtClean="0"/>
              <a:t>26.4.2015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2A830-17BB-4F54-8CAE-83E914F231B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957C6-067D-4BFA-A2D0-F5B6E7802DB3}" type="datetimeFigureOut">
              <a:rPr lang="cs-CZ" smtClean="0"/>
              <a:t>26.4.2015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2A830-17BB-4F54-8CAE-83E914F231B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957C6-067D-4BFA-A2D0-F5B6E7802DB3}" type="datetimeFigureOut">
              <a:rPr lang="cs-CZ" smtClean="0"/>
              <a:t>26.4.2015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2A830-17BB-4F54-8CAE-83E914F231B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957C6-067D-4BFA-A2D0-F5B6E7802DB3}" type="datetimeFigureOut">
              <a:rPr lang="cs-CZ" smtClean="0"/>
              <a:t>26.4.2015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2A830-17BB-4F54-8CAE-83E914F231B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957C6-067D-4BFA-A2D0-F5B6E7802DB3}" type="datetimeFigureOut">
              <a:rPr lang="cs-CZ" smtClean="0"/>
              <a:t>26.4.2015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2A830-17BB-4F54-8CAE-83E914F231B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957C6-067D-4BFA-A2D0-F5B6E7802DB3}" type="datetimeFigureOut">
              <a:rPr lang="cs-CZ" smtClean="0"/>
              <a:t>26.4.2015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2A830-17BB-4F54-8CAE-83E914F231B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957C6-067D-4BFA-A2D0-F5B6E7802DB3}" type="datetimeFigureOut">
              <a:rPr lang="cs-CZ" smtClean="0"/>
              <a:t>26.4.2015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2A830-17BB-4F54-8CAE-83E914F231B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5000">
              <a:schemeClr val="accent6">
                <a:lumMod val="20000"/>
                <a:lumOff val="80000"/>
              </a:schemeClr>
            </a:gs>
            <a:gs pos="83000">
              <a:schemeClr val="accent6">
                <a:lumMod val="60000"/>
                <a:lumOff val="4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1957C6-067D-4BFA-A2D0-F5B6E7802DB3}" type="datetimeFigureOut">
              <a:rPr lang="cs-CZ" smtClean="0"/>
              <a:t>26.4.2015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82A830-17BB-4F54-8CAE-83E914F231B8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V%C3%BDvoj_%C4%8Dlov%C4%9Bka" TargetMode="External"/><Relationship Id="rId7" Type="http://schemas.openxmlformats.org/officeDocument/2006/relationships/image" Target="../media/image2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enetika-biologie.cz/vznik-vyvoj-cloveka" TargetMode="External"/><Relationship Id="rId5" Type="http://schemas.openxmlformats.org/officeDocument/2006/relationships/hyperlink" Target="http://www.archeologienadosah.cz/o-archeologii/chronologie/vznik-a-vyvoj-cloveka" TargetMode="External"/><Relationship Id="rId4" Type="http://schemas.openxmlformats.org/officeDocument/2006/relationships/hyperlink" Target="http://www.mzm.cz/pavilonanthropos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8847" y="764704"/>
            <a:ext cx="7702624" cy="1512168"/>
          </a:xfrm>
        </p:spPr>
        <p:txBody>
          <a:bodyPr>
            <a:noAutofit/>
          </a:bodyPr>
          <a:lstStyle/>
          <a:p>
            <a:pPr lvl="0">
              <a:spcBef>
                <a:spcPts val="600"/>
              </a:spcBef>
              <a:buClr>
                <a:srgbClr val="FE8637"/>
              </a:buClr>
              <a:buSzPct val="70000"/>
            </a:pPr>
            <a:r>
              <a:rPr lang="cs-CZ" sz="1800" b="1" dirty="0">
                <a:latin typeface="+mn-lt"/>
                <a:ea typeface="+mn-ea"/>
                <a:cs typeface="+mn-cs"/>
              </a:rPr>
              <a:t>Přírodní a technické obory - výzva pro budoucnost CZ.1.07/1.1.00/44.0003</a:t>
            </a:r>
            <a:br>
              <a:rPr lang="cs-CZ" sz="1800" b="1" dirty="0">
                <a:latin typeface="+mn-lt"/>
                <a:ea typeface="+mn-ea"/>
                <a:cs typeface="+mn-cs"/>
              </a:rPr>
            </a:br>
            <a:r>
              <a:rPr lang="cs-CZ" sz="6000" dirty="0" smtClean="0">
                <a:latin typeface="Copperplate Gothic Bold" panose="020E0705020206020404" pitchFamily="34" charset="0"/>
              </a:rPr>
              <a:t>VÝVOJ ČLOVĚKA</a:t>
            </a:r>
            <a:endParaRPr lang="cs-CZ" sz="6000" dirty="0">
              <a:latin typeface="Copperplate Gothic Bold" panose="020E0705020206020404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4725144"/>
            <a:ext cx="6400800" cy="1752600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Kateřina Nečasová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4.A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647564" y="3140968"/>
            <a:ext cx="7848872" cy="12961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000" dirty="0">
                <a:latin typeface="+mn-lt"/>
                <a:ea typeface="+mn-ea"/>
                <a:cs typeface="+mn-cs"/>
              </a:rPr>
              <a:t>PP09 </a:t>
            </a:r>
            <a:br>
              <a:rPr lang="cs-CZ" sz="2000" dirty="0">
                <a:latin typeface="+mn-lt"/>
                <a:ea typeface="+mn-ea"/>
                <a:cs typeface="+mn-cs"/>
              </a:rPr>
            </a:br>
            <a:r>
              <a:rPr lang="cs-CZ" sz="2000" dirty="0">
                <a:latin typeface="+mn-lt"/>
                <a:ea typeface="+mn-ea"/>
                <a:cs typeface="+mn-cs"/>
              </a:rPr>
              <a:t>GYMNÁZIUM VINCENCE MAKOVSKÉHO</a:t>
            </a:r>
            <a:br>
              <a:rPr lang="cs-CZ" sz="2000" dirty="0">
                <a:latin typeface="+mn-lt"/>
                <a:ea typeface="+mn-ea"/>
                <a:cs typeface="+mn-cs"/>
              </a:rPr>
            </a:br>
            <a:r>
              <a:rPr lang="cs-CZ" sz="2000" dirty="0">
                <a:latin typeface="+mn-lt"/>
                <a:ea typeface="+mn-ea"/>
                <a:cs typeface="+mn-cs"/>
              </a:rPr>
              <a:t>SE SPORTOVNÍMI TŘÍDAMI</a:t>
            </a:r>
            <a:br>
              <a:rPr lang="cs-CZ" sz="2000" dirty="0">
                <a:latin typeface="+mn-lt"/>
                <a:ea typeface="+mn-ea"/>
                <a:cs typeface="+mn-cs"/>
              </a:rPr>
            </a:br>
            <a:r>
              <a:rPr lang="cs-CZ" sz="2000" dirty="0">
                <a:latin typeface="+mn-lt"/>
                <a:ea typeface="+mn-ea"/>
                <a:cs typeface="+mn-cs"/>
              </a:rPr>
              <a:t>Nové Město na </a:t>
            </a:r>
            <a:r>
              <a:rPr lang="cs-CZ" sz="2000" dirty="0" smtClean="0">
                <a:latin typeface="+mn-lt"/>
                <a:ea typeface="+mn-ea"/>
                <a:cs typeface="+mn-cs"/>
              </a:rPr>
              <a:t>Moravě</a:t>
            </a:r>
          </a:p>
          <a:p>
            <a:endParaRPr lang="cs-CZ" sz="2000" dirty="0">
              <a:latin typeface="+mn-lt"/>
              <a:ea typeface="+mn-ea"/>
              <a:cs typeface="+mn-cs"/>
            </a:endParaRPr>
          </a:p>
          <a:p>
            <a:r>
              <a:rPr lang="cs-CZ" sz="2000" dirty="0" smtClean="0">
                <a:latin typeface="+mn-lt"/>
                <a:ea typeface="+mn-ea"/>
                <a:cs typeface="+mn-cs"/>
              </a:rPr>
              <a:t>Badatelský den </a:t>
            </a:r>
            <a:r>
              <a:rPr lang="cs-CZ" sz="2000" dirty="0" smtClean="0">
                <a:latin typeface="+mn-lt"/>
                <a:ea typeface="+mn-ea"/>
                <a:cs typeface="+mn-cs"/>
              </a:rPr>
              <a:t>Brno – planetárium, </a:t>
            </a:r>
            <a:r>
              <a:rPr lang="cs-CZ" sz="2000" dirty="0" err="1" smtClean="0">
                <a:latin typeface="+mn-lt"/>
                <a:ea typeface="+mn-ea"/>
                <a:cs typeface="+mn-cs"/>
              </a:rPr>
              <a:t>Anthropos</a:t>
            </a:r>
            <a:r>
              <a:rPr lang="cs-CZ" sz="2000" dirty="0">
                <a:latin typeface="+mn-lt"/>
                <a:ea typeface="+mn-ea"/>
                <a:cs typeface="+mn-cs"/>
              </a:rPr>
              <a:t/>
            </a:r>
            <a:br>
              <a:rPr lang="cs-CZ" sz="2000" dirty="0">
                <a:latin typeface="+mn-lt"/>
                <a:ea typeface="+mn-ea"/>
                <a:cs typeface="+mn-cs"/>
              </a:rPr>
            </a:br>
            <a:r>
              <a:rPr lang="cs-CZ" sz="2800" dirty="0" smtClean="0"/>
              <a:t/>
            </a:r>
            <a:br>
              <a:rPr lang="cs-CZ" sz="2800" dirty="0" smtClean="0"/>
            </a:br>
            <a:endParaRPr lang="cs-CZ" sz="20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521" y="6187966"/>
            <a:ext cx="3504958" cy="524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212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5000">
              <a:schemeClr val="accent6">
                <a:lumMod val="20000"/>
                <a:lumOff val="80000"/>
              </a:schemeClr>
            </a:gs>
            <a:gs pos="83000">
              <a:schemeClr val="accent6">
                <a:lumMod val="60000"/>
                <a:lumOff val="4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</p:nvPr>
        </p:nvGraphicFramePr>
        <p:xfrm>
          <a:off x="971600" y="1052736"/>
          <a:ext cx="7488831" cy="4293095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1007530"/>
                <a:gridCol w="1141867"/>
                <a:gridCol w="1145688"/>
                <a:gridCol w="1205215"/>
                <a:gridCol w="2988531"/>
              </a:tblGrid>
              <a:tr h="668596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Nadčeleď</a:t>
                      </a:r>
                    </a:p>
                  </a:txBody>
                  <a:tcPr marL="15240" marR="15240" marT="15240" marB="1524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Čeleď</a:t>
                      </a:r>
                    </a:p>
                  </a:txBody>
                  <a:tcPr marL="15240" marR="15240" marT="15240" marB="1524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Podčeleď</a:t>
                      </a:r>
                    </a:p>
                  </a:txBody>
                  <a:tcPr marL="15240" marR="15240" marT="15240" marB="1524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err="1"/>
                        <a:t>Tribus</a:t>
                      </a:r>
                      <a:endParaRPr lang="cs-CZ" dirty="0"/>
                    </a:p>
                  </a:txBody>
                  <a:tcPr marL="15240" marR="15240" marT="15240" marB="1524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Zástupci</a:t>
                      </a:r>
                    </a:p>
                  </a:txBody>
                  <a:tcPr marL="15240" marR="15240" marT="15240" marB="15240" anchor="ctr">
                    <a:solidFill>
                      <a:schemeClr val="accent6"/>
                    </a:solidFill>
                  </a:tcPr>
                </a:tc>
              </a:tr>
              <a:tr h="985301">
                <a:tc rowSpan="4">
                  <a:txBody>
                    <a:bodyPr/>
                    <a:lstStyle/>
                    <a:p>
                      <a:pPr algn="ctr"/>
                      <a:r>
                        <a:rPr lang="cs-CZ" u="none" strike="noStrike" dirty="0" err="1" smtClean="0"/>
                        <a:t>Hominoidi</a:t>
                      </a:r>
                      <a:endParaRPr lang="cs-CZ" dirty="0"/>
                    </a:p>
                  </a:txBody>
                  <a:tcPr marL="15240" marR="15240" marT="15240" marB="152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u="none" strike="noStrike" dirty="0" err="1" smtClean="0"/>
                        <a:t>Gibonovití</a:t>
                      </a:r>
                      <a:endParaRPr lang="cs-CZ" dirty="0"/>
                    </a:p>
                  </a:txBody>
                  <a:tcPr marL="15240" marR="15240" marT="15240" marB="15240" anchor="ctr"/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marL="15240" marR="15240" marT="15240" marB="15240" anchor="ctr"/>
                </a:tc>
                <a:tc>
                  <a:txBody>
                    <a:bodyPr/>
                    <a:lstStyle/>
                    <a:p>
                      <a:pPr algn="ctr"/>
                      <a:endParaRPr lang="cs-CZ"/>
                    </a:p>
                  </a:txBody>
                  <a:tcPr marL="15240" marR="15240" marT="15240" marB="152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u="none" strike="noStrike" dirty="0" err="1" smtClean="0"/>
                        <a:t>gibon</a:t>
                      </a:r>
                      <a:r>
                        <a:rPr lang="cs-CZ" u="none" strike="noStrike" dirty="0" smtClean="0"/>
                        <a:t>,</a:t>
                      </a:r>
                      <a:r>
                        <a:rPr lang="cs-CZ" dirty="0"/>
                        <a:t> </a:t>
                      </a:r>
                      <a:r>
                        <a:rPr lang="cs-CZ" u="none" strike="noStrike" dirty="0" smtClean="0"/>
                        <a:t>siamang</a:t>
                      </a:r>
                      <a:endParaRPr lang="cs-CZ" dirty="0"/>
                    </a:p>
                  </a:txBody>
                  <a:tcPr marL="15240" marR="15240" marT="15240" marB="15240" anchor="ctr"/>
                </a:tc>
              </a:tr>
              <a:tr h="985301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cs-CZ" u="none" strike="noStrike" dirty="0" smtClean="0"/>
                        <a:t>Hominidé</a:t>
                      </a:r>
                      <a:endParaRPr lang="cs-CZ" dirty="0"/>
                    </a:p>
                  </a:txBody>
                  <a:tcPr marL="15240" marR="15240" marT="15240" marB="152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u="none" strike="noStrike" dirty="0" smtClean="0"/>
                        <a:t>Orangutani</a:t>
                      </a:r>
                      <a:endParaRPr lang="cs-CZ" dirty="0"/>
                    </a:p>
                  </a:txBody>
                  <a:tcPr marL="15240" marR="15240" marT="15240" marB="15240" anchor="ctr"/>
                </a:tc>
                <a:tc>
                  <a:txBody>
                    <a:bodyPr/>
                    <a:lstStyle/>
                    <a:p>
                      <a:pPr algn="ctr"/>
                      <a:endParaRPr lang="cs-CZ"/>
                    </a:p>
                  </a:txBody>
                  <a:tcPr marL="15240" marR="15240" marT="15240" marB="152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u="none" strike="noStrike" dirty="0" smtClean="0"/>
                        <a:t>orangutan</a:t>
                      </a:r>
                      <a:endParaRPr lang="cs-CZ" dirty="0"/>
                    </a:p>
                  </a:txBody>
                  <a:tcPr marL="15240" marR="15240" marT="15240" marB="15240" anchor="ctr"/>
                </a:tc>
              </a:tr>
              <a:tr h="66859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cs-CZ" u="none" strike="noStrike" dirty="0" err="1"/>
                        <a:t>Homininae</a:t>
                      </a:r>
                      <a:endParaRPr lang="cs-CZ" dirty="0"/>
                    </a:p>
                  </a:txBody>
                  <a:tcPr marL="15240" marR="15240" marT="15240" marB="152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u="none" strike="noStrike" dirty="0" err="1"/>
                        <a:t>Gorillini</a:t>
                      </a:r>
                      <a:endParaRPr lang="cs-CZ" dirty="0"/>
                    </a:p>
                  </a:txBody>
                  <a:tcPr marL="15240" marR="15240" marT="15240" marB="152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u="none" strike="noStrike" dirty="0" smtClean="0"/>
                        <a:t>gorila</a:t>
                      </a:r>
                      <a:endParaRPr lang="cs-CZ" dirty="0"/>
                    </a:p>
                  </a:txBody>
                  <a:tcPr marL="15240" marR="15240" marT="15240" marB="15240" anchor="ctr"/>
                </a:tc>
              </a:tr>
              <a:tr h="985301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u="none" strike="noStrike" dirty="0" err="1"/>
                        <a:t>Hominini</a:t>
                      </a:r>
                      <a:endParaRPr lang="cs-CZ" dirty="0"/>
                    </a:p>
                  </a:txBody>
                  <a:tcPr marL="15240" marR="15240" marT="15240" marB="152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u="none" strike="noStrike" dirty="0" smtClean="0"/>
                        <a:t>Člověk</a:t>
                      </a:r>
                      <a:r>
                        <a:rPr lang="cs-CZ" u="none" strike="noStrike" baseline="0" dirty="0" smtClean="0"/>
                        <a:t> </a:t>
                      </a:r>
                      <a:r>
                        <a:rPr lang="cs-CZ" dirty="0" smtClean="0"/>
                        <a:t>(Homo</a:t>
                      </a:r>
                      <a:r>
                        <a:rPr lang="cs-CZ" dirty="0"/>
                        <a:t>), </a:t>
                      </a:r>
                      <a:r>
                        <a:rPr lang="cs-CZ" u="none" strike="noStrike" dirty="0" smtClean="0"/>
                        <a:t>šimpanz</a:t>
                      </a:r>
                      <a:r>
                        <a:rPr lang="cs-CZ" u="none" strike="noStrike" baseline="0" dirty="0" smtClean="0"/>
                        <a:t> </a:t>
                      </a:r>
                      <a:r>
                        <a:rPr lang="cs-CZ" dirty="0" smtClean="0"/>
                        <a:t>(Pan</a:t>
                      </a:r>
                      <a:r>
                        <a:rPr lang="cs-CZ" dirty="0"/>
                        <a:t>)</a:t>
                      </a:r>
                    </a:p>
                  </a:txBody>
                  <a:tcPr marL="15240" marR="15240" marT="15240" marB="15240" anchor="ctr"/>
                </a:tc>
              </a:tr>
            </a:tbl>
          </a:graphicData>
        </a:graphic>
      </p:graphicFrame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8" name="Picture 2" descr="http://10cities10years.files.wordpress.com/2012/11/evolution-in-motion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5723874"/>
            <a:ext cx="2016224" cy="11341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10cities10years.files.wordpress.com/2012/11/evolution-in-motion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5723874"/>
            <a:ext cx="2016224" cy="1134126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600" dirty="0" smtClean="0">
                <a:solidFill>
                  <a:schemeClr val="accent6">
                    <a:lumMod val="50000"/>
                  </a:schemeClr>
                </a:solidFill>
                <a:latin typeface="Gulim" pitchFamily="34" charset="-127"/>
                <a:ea typeface="Gulim" pitchFamily="34" charset="-127"/>
              </a:rPr>
              <a:t>Úzkonosí primáti - </a:t>
            </a:r>
            <a:r>
              <a:rPr lang="cs-CZ" sz="3600" dirty="0" err="1" smtClean="0">
                <a:solidFill>
                  <a:schemeClr val="accent6">
                    <a:lumMod val="50000"/>
                  </a:schemeClr>
                </a:solidFill>
                <a:latin typeface="Gulim" pitchFamily="34" charset="-127"/>
                <a:ea typeface="Gulim" pitchFamily="34" charset="-127"/>
              </a:rPr>
              <a:t>oligocen</a:t>
            </a:r>
            <a:r>
              <a:rPr lang="cs-CZ" sz="3600" dirty="0" smtClean="0">
                <a:solidFill>
                  <a:schemeClr val="accent6">
                    <a:lumMod val="50000"/>
                  </a:schemeClr>
                </a:solidFill>
                <a:latin typeface="Gulim" pitchFamily="34" charset="-127"/>
                <a:ea typeface="Gulim" pitchFamily="34" charset="-127"/>
              </a:rPr>
              <a:t> (třetihory)</a:t>
            </a:r>
            <a:endParaRPr lang="cs-CZ" sz="3600" dirty="0">
              <a:solidFill>
                <a:schemeClr val="accent6">
                  <a:lumMod val="50000"/>
                </a:schemeClr>
              </a:solidFill>
              <a:latin typeface="Gulim" pitchFamily="34" charset="-127"/>
              <a:ea typeface="Gulim" pitchFamily="34" charset="-127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Blip>
                <a:blip r:embed="rId3"/>
              </a:buBlip>
            </a:pPr>
            <a:r>
              <a:rPr lang="cs-CZ" sz="4400" b="1" dirty="0" err="1" smtClean="0">
                <a:solidFill>
                  <a:schemeClr val="accent6">
                    <a:lumMod val="50000"/>
                  </a:schemeClr>
                </a:solidFill>
              </a:rPr>
              <a:t>Aegyptopithecus</a:t>
            </a:r>
            <a:endParaRPr lang="cs-CZ" sz="44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indent="98425">
              <a:buClr>
                <a:schemeClr val="accent6">
                  <a:lumMod val="50000"/>
                </a:schemeClr>
              </a:buClr>
            </a:pPr>
            <a:r>
              <a:rPr lang="cs-CZ" sz="4400" dirty="0" smtClean="0"/>
              <a:t> nejznámější </a:t>
            </a:r>
            <a:r>
              <a:rPr lang="cs-CZ" sz="4400" dirty="0"/>
              <a:t>zástupce </a:t>
            </a:r>
            <a:r>
              <a:rPr lang="cs-CZ" sz="4400" dirty="0" err="1" smtClean="0"/>
              <a:t>oligocénních</a:t>
            </a:r>
            <a:r>
              <a:rPr lang="cs-CZ" sz="4400" dirty="0" smtClean="0"/>
              <a:t> primátů </a:t>
            </a:r>
          </a:p>
          <a:p>
            <a:pPr indent="98425">
              <a:buClr>
                <a:schemeClr val="accent6">
                  <a:lumMod val="50000"/>
                </a:schemeClr>
              </a:buClr>
            </a:pPr>
            <a:r>
              <a:rPr lang="cs-CZ" sz="4400" dirty="0" smtClean="0"/>
              <a:t> předek </a:t>
            </a:r>
            <a:r>
              <a:rPr lang="cs-CZ" sz="4400" dirty="0"/>
              <a:t>všech dnešních úzkonosých opic </a:t>
            </a:r>
            <a:r>
              <a:rPr lang="cs-CZ" sz="4400" dirty="0" smtClean="0"/>
              <a:t>i člověka</a:t>
            </a:r>
          </a:p>
          <a:p>
            <a:pPr indent="98425">
              <a:buClr>
                <a:schemeClr val="accent6">
                  <a:lumMod val="50000"/>
                </a:schemeClr>
              </a:buClr>
            </a:pPr>
            <a:r>
              <a:rPr lang="cs-CZ" sz="4400" dirty="0" smtClean="0"/>
              <a:t> žil </a:t>
            </a:r>
            <a:r>
              <a:rPr lang="cs-CZ" sz="4400" dirty="0"/>
              <a:t>zhruba před 35 - 28 miliony let </a:t>
            </a:r>
            <a:endParaRPr lang="cs-CZ" sz="4400" dirty="0" smtClean="0"/>
          </a:p>
          <a:p>
            <a:pPr indent="98425">
              <a:buClr>
                <a:schemeClr val="accent6">
                  <a:lumMod val="50000"/>
                </a:schemeClr>
              </a:buClr>
            </a:pPr>
            <a:r>
              <a:rPr lang="cs-CZ" sz="4400" dirty="0" smtClean="0"/>
              <a:t> velikost </a:t>
            </a:r>
            <a:r>
              <a:rPr lang="cs-CZ" sz="4400" dirty="0"/>
              <a:t>asi 60 - 70 cm a hmotnosti 4 - 6 </a:t>
            </a:r>
            <a:r>
              <a:rPr lang="cs-CZ" sz="4400" dirty="0" smtClean="0"/>
              <a:t>kg</a:t>
            </a:r>
            <a:endParaRPr lang="cs-CZ" sz="4400" dirty="0"/>
          </a:p>
          <a:p>
            <a:pPr>
              <a:buBlip>
                <a:blip r:embed="rId3"/>
              </a:buBlip>
            </a:pPr>
            <a:r>
              <a:rPr lang="cs-CZ" sz="4400" b="1" dirty="0" err="1" smtClean="0">
                <a:solidFill>
                  <a:schemeClr val="accent6">
                    <a:lumMod val="50000"/>
                  </a:schemeClr>
                </a:solidFill>
              </a:rPr>
              <a:t>Saadanius</a:t>
            </a:r>
            <a:endParaRPr lang="cs-CZ" sz="44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indent="98425">
              <a:buClr>
                <a:schemeClr val="accent6">
                  <a:lumMod val="50000"/>
                </a:schemeClr>
              </a:buClr>
            </a:pPr>
            <a:r>
              <a:rPr lang="cs-CZ" sz="4400" dirty="0" smtClean="0"/>
              <a:t> objeven v </a:t>
            </a:r>
            <a:r>
              <a:rPr lang="cs-CZ" sz="4400" dirty="0"/>
              <a:t>roce </a:t>
            </a:r>
            <a:r>
              <a:rPr lang="cs-CZ" sz="4400" dirty="0" smtClean="0"/>
              <a:t>2009 </a:t>
            </a:r>
          </a:p>
          <a:p>
            <a:pPr indent="98425">
              <a:buClr>
                <a:schemeClr val="accent6">
                  <a:lumMod val="50000"/>
                </a:schemeClr>
              </a:buClr>
            </a:pPr>
            <a:r>
              <a:rPr lang="cs-CZ" sz="4400" dirty="0" smtClean="0"/>
              <a:t> žil před </a:t>
            </a:r>
            <a:r>
              <a:rPr lang="cs-CZ" sz="4400" dirty="0"/>
              <a:t>29 - 28 miliony let v okolí dnešní Mekky </a:t>
            </a:r>
            <a:endParaRPr lang="cs-CZ" sz="4400" dirty="0" smtClean="0"/>
          </a:p>
          <a:p>
            <a:pPr indent="98425">
              <a:buClr>
                <a:schemeClr val="accent6">
                  <a:lumMod val="50000"/>
                </a:schemeClr>
              </a:buClr>
            </a:pPr>
            <a:r>
              <a:rPr lang="cs-CZ" sz="4400" dirty="0" smtClean="0"/>
              <a:t> značná velikost, </a:t>
            </a:r>
            <a:r>
              <a:rPr lang="cs-CZ" sz="4400" dirty="0"/>
              <a:t>zhruba 15 - 20 </a:t>
            </a:r>
            <a:r>
              <a:rPr lang="cs-CZ" sz="4400" dirty="0" smtClean="0"/>
              <a:t>kg</a:t>
            </a:r>
          </a:p>
          <a:p>
            <a:pPr>
              <a:buBlip>
                <a:blip r:embed="rId3"/>
              </a:buBlip>
            </a:pPr>
            <a:r>
              <a:rPr lang="cs-CZ" sz="4400" b="1" dirty="0" err="1" smtClean="0">
                <a:solidFill>
                  <a:schemeClr val="accent6">
                    <a:lumMod val="50000"/>
                  </a:schemeClr>
                </a:solidFill>
              </a:rPr>
              <a:t>Kamoyapithecus</a:t>
            </a:r>
            <a:endParaRPr lang="cs-CZ" sz="44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indent="98425">
              <a:buClr>
                <a:schemeClr val="accent6">
                  <a:lumMod val="50000"/>
                </a:schemeClr>
              </a:buClr>
            </a:pPr>
            <a:r>
              <a:rPr lang="cs-CZ" sz="4400" dirty="0" smtClean="0"/>
              <a:t> velmi málo nálezů – nejasné zařazení </a:t>
            </a:r>
          </a:p>
          <a:p>
            <a:pPr indent="98425">
              <a:buClr>
                <a:schemeClr val="accent6">
                  <a:lumMod val="50000"/>
                </a:schemeClr>
              </a:buClr>
            </a:pPr>
            <a:r>
              <a:rPr lang="cs-CZ" sz="4400" dirty="0" smtClean="0"/>
              <a:t> váha je </a:t>
            </a:r>
            <a:r>
              <a:rPr lang="cs-CZ" sz="4400" dirty="0"/>
              <a:t>30 - 40 </a:t>
            </a:r>
            <a:r>
              <a:rPr lang="cs-CZ" sz="4400" dirty="0" smtClean="0"/>
              <a:t>kg</a:t>
            </a:r>
            <a:endParaRPr lang="cs-CZ" sz="4400" dirty="0"/>
          </a:p>
          <a:p>
            <a:endParaRPr lang="cs-CZ" dirty="0"/>
          </a:p>
        </p:txBody>
      </p:sp>
      <p:pic>
        <p:nvPicPr>
          <p:cNvPr id="32770" name="Picture 2" descr="http://upload.wikimedia.org/wikipedia/commons/thumb/6/60/Aegyptopithecus_NT.jpg/300px-Aegyptopithecus_N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80112" y="4293096"/>
            <a:ext cx="3297287" cy="20882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200" dirty="0" smtClean="0">
                <a:solidFill>
                  <a:schemeClr val="accent6">
                    <a:lumMod val="50000"/>
                  </a:schemeClr>
                </a:solidFill>
                <a:latin typeface="Gulim" pitchFamily="34" charset="-127"/>
                <a:ea typeface="Gulim" pitchFamily="34" charset="-127"/>
              </a:rPr>
              <a:t>Miocénní </a:t>
            </a:r>
            <a:r>
              <a:rPr lang="cs-CZ" sz="3200" dirty="0" err="1" smtClean="0">
                <a:solidFill>
                  <a:schemeClr val="accent6">
                    <a:lumMod val="50000"/>
                  </a:schemeClr>
                </a:solidFill>
                <a:latin typeface="Gulim" pitchFamily="34" charset="-127"/>
                <a:ea typeface="Gulim" pitchFamily="34" charset="-127"/>
              </a:rPr>
              <a:t>hominoidi</a:t>
            </a:r>
            <a:r>
              <a:rPr lang="cs-CZ" sz="3200" dirty="0" smtClean="0">
                <a:solidFill>
                  <a:schemeClr val="accent6">
                    <a:lumMod val="50000"/>
                  </a:schemeClr>
                </a:solidFill>
                <a:latin typeface="Gulim" pitchFamily="34" charset="-127"/>
                <a:ea typeface="Gulim" pitchFamily="34" charset="-127"/>
              </a:rPr>
              <a:t> (primáti v třetihorách)</a:t>
            </a:r>
            <a:endParaRPr lang="cs-CZ" sz="3200" dirty="0">
              <a:solidFill>
                <a:schemeClr val="accent6">
                  <a:lumMod val="50000"/>
                </a:schemeClr>
              </a:solidFill>
              <a:latin typeface="Gulim" pitchFamily="34" charset="-127"/>
              <a:ea typeface="Gulim" pitchFamily="34" charset="-127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cs-CZ" sz="2800" dirty="0" smtClean="0"/>
              <a:t>ještě nebyli uzpůsobeni k šplhu </a:t>
            </a:r>
            <a:r>
              <a:rPr lang="cs-CZ" sz="2800" dirty="0"/>
              <a:t>a </a:t>
            </a:r>
            <a:r>
              <a:rPr lang="cs-CZ" sz="2800" dirty="0" smtClean="0"/>
              <a:t>brachiaci – pohyb po </a:t>
            </a:r>
            <a:r>
              <a:rPr lang="cs-CZ" sz="2800" dirty="0" err="1" smtClean="0"/>
              <a:t>čtyrech</a:t>
            </a:r>
            <a:endParaRPr lang="cs-CZ" sz="2800" dirty="0" smtClean="0"/>
          </a:p>
          <a:p>
            <a:pPr>
              <a:buBlip>
                <a:blip r:embed="rId2"/>
              </a:buBlip>
            </a:pPr>
            <a:r>
              <a:rPr lang="cs-CZ" sz="2800" dirty="0" smtClean="0"/>
              <a:t>zuby měli podobu dnešního chrupu </a:t>
            </a:r>
            <a:r>
              <a:rPr lang="cs-CZ" sz="2800" dirty="0" err="1" smtClean="0"/>
              <a:t>lidoopů</a:t>
            </a:r>
            <a:endParaRPr lang="cs-CZ" sz="2800" dirty="0"/>
          </a:p>
          <a:p>
            <a:pPr>
              <a:buBlip>
                <a:blip r:embed="rId2"/>
              </a:buBlip>
            </a:pPr>
            <a:r>
              <a:rPr lang="cs-CZ" sz="2800" dirty="0" smtClean="0"/>
              <a:t>jsou </a:t>
            </a:r>
            <a:r>
              <a:rPr lang="cs-CZ" sz="2800" dirty="0"/>
              <a:t>známí výhradně z </a:t>
            </a:r>
            <a:r>
              <a:rPr lang="cs-CZ" sz="2800" dirty="0" smtClean="0"/>
              <a:t>Afriky</a:t>
            </a:r>
            <a:endParaRPr lang="cs-CZ" sz="2800" dirty="0"/>
          </a:p>
          <a:p>
            <a:pPr>
              <a:buBlip>
                <a:blip r:embed="rId2"/>
              </a:buBlip>
            </a:pPr>
            <a:r>
              <a:rPr lang="cs-CZ" sz="2800" dirty="0" smtClean="0"/>
              <a:t>ve </a:t>
            </a:r>
            <a:r>
              <a:rPr lang="cs-CZ" sz="2800" dirty="0"/>
              <a:t>středním miocénu </a:t>
            </a:r>
            <a:r>
              <a:rPr lang="cs-CZ" sz="2800" dirty="0" smtClean="0"/>
              <a:t>se </a:t>
            </a:r>
            <a:r>
              <a:rPr lang="cs-CZ" sz="2800" dirty="0"/>
              <a:t>rozšířili </a:t>
            </a:r>
            <a:r>
              <a:rPr lang="cs-CZ" sz="2800" dirty="0" smtClean="0"/>
              <a:t>do</a:t>
            </a:r>
            <a:r>
              <a:rPr lang="cs-CZ" sz="2800" dirty="0"/>
              <a:t> Evropy a </a:t>
            </a:r>
            <a:r>
              <a:rPr lang="cs-CZ" sz="2800" dirty="0" smtClean="0"/>
              <a:t>Asie</a:t>
            </a:r>
            <a:endParaRPr lang="cs-CZ" sz="2800" dirty="0"/>
          </a:p>
          <a:p>
            <a:pPr>
              <a:buBlip>
                <a:blip r:embed="rId2"/>
              </a:buBlip>
            </a:pPr>
            <a:r>
              <a:rPr lang="cs-CZ" sz="2800" dirty="0" smtClean="0"/>
              <a:t>v </a:t>
            </a:r>
            <a:r>
              <a:rPr lang="cs-CZ" sz="2800" dirty="0"/>
              <a:t>mladším miocénu </a:t>
            </a:r>
            <a:r>
              <a:rPr lang="cs-CZ" sz="2800" dirty="0" smtClean="0"/>
              <a:t>se rozvíjejí </a:t>
            </a:r>
            <a:r>
              <a:rPr lang="cs-CZ" sz="2800" dirty="0"/>
              <a:t>spíše v </a:t>
            </a:r>
            <a:r>
              <a:rPr lang="cs-CZ" sz="2800" dirty="0" smtClean="0"/>
              <a:t>Africe v </a:t>
            </a:r>
            <a:r>
              <a:rPr lang="cs-CZ" sz="2800" dirty="0"/>
              <a:t>Evropě a </a:t>
            </a:r>
            <a:r>
              <a:rPr lang="cs-CZ" sz="2800" dirty="0" smtClean="0"/>
              <a:t>v Asii </a:t>
            </a:r>
            <a:r>
              <a:rPr lang="cs-CZ" sz="2800" dirty="0"/>
              <a:t>postupně </a:t>
            </a:r>
            <a:r>
              <a:rPr lang="cs-CZ" sz="2800" dirty="0" smtClean="0"/>
              <a:t>mizí</a:t>
            </a:r>
            <a:endParaRPr lang="cs-CZ" sz="2800" dirty="0"/>
          </a:p>
          <a:p>
            <a:pPr>
              <a:buBlip>
                <a:blip r:embed="rId2"/>
              </a:buBlip>
            </a:pPr>
            <a:r>
              <a:rPr lang="cs-CZ" sz="2800" dirty="0" smtClean="0"/>
              <a:t>do </a:t>
            </a:r>
            <a:r>
              <a:rPr lang="cs-CZ" sz="2800" dirty="0"/>
              <a:t>konce miocénu většina hominoidů </a:t>
            </a:r>
            <a:r>
              <a:rPr lang="cs-CZ" sz="2800" dirty="0" smtClean="0"/>
              <a:t>vyhynula </a:t>
            </a:r>
            <a:endParaRPr lang="cs-CZ" sz="2800" dirty="0"/>
          </a:p>
          <a:p>
            <a:endParaRPr lang="cs-CZ" dirty="0"/>
          </a:p>
        </p:txBody>
      </p:sp>
      <p:pic>
        <p:nvPicPr>
          <p:cNvPr id="31746" name="Picture 2" descr="http://upload.wikimedia.org/wikipedia/commons/thumb/8/84/Proconsul_NT.jpg/300px-Proconsul_NT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16216" y="5157192"/>
            <a:ext cx="2172855" cy="1484784"/>
          </a:xfrm>
          <a:prstGeom prst="rect">
            <a:avLst/>
          </a:prstGeom>
          <a:noFill/>
        </p:spPr>
      </p:pic>
      <p:pic>
        <p:nvPicPr>
          <p:cNvPr id="7" name="Picture 2" descr="http://10cities10years.files.wordpress.com/2012/11/evolution-in-motion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5723874"/>
            <a:ext cx="2016224" cy="11341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cs-CZ" dirty="0" smtClean="0">
                <a:solidFill>
                  <a:schemeClr val="accent6">
                    <a:lumMod val="50000"/>
                  </a:schemeClr>
                </a:solidFill>
                <a:latin typeface="Gulim" pitchFamily="34" charset="-127"/>
                <a:ea typeface="Gulim" pitchFamily="34" charset="-127"/>
              </a:rPr>
              <a:t>Miocénní </a:t>
            </a:r>
            <a:r>
              <a:rPr lang="cs-CZ" dirty="0" err="1" smtClean="0">
                <a:solidFill>
                  <a:schemeClr val="accent6">
                    <a:lumMod val="50000"/>
                  </a:schemeClr>
                </a:solidFill>
                <a:latin typeface="Gulim" pitchFamily="34" charset="-127"/>
                <a:ea typeface="Gulim" pitchFamily="34" charset="-127"/>
              </a:rPr>
              <a:t>hominoidi</a:t>
            </a:r>
            <a:r>
              <a:rPr lang="cs-CZ" dirty="0" smtClean="0">
                <a:solidFill>
                  <a:schemeClr val="accent6">
                    <a:lumMod val="50000"/>
                  </a:schemeClr>
                </a:solidFill>
                <a:latin typeface="Gulim" pitchFamily="34" charset="-127"/>
                <a:ea typeface="Gulim" pitchFamily="34" charset="-127"/>
              </a:rPr>
              <a:t> - zástupci</a:t>
            </a:r>
            <a:endParaRPr lang="cs-CZ" dirty="0">
              <a:solidFill>
                <a:schemeClr val="accent6">
                  <a:lumMod val="50000"/>
                </a:schemeClr>
              </a:solidFill>
              <a:latin typeface="Gulim" pitchFamily="34" charset="-127"/>
              <a:ea typeface="Gulim" pitchFamily="34" charset="-127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30722" name="Picture 2" descr="Lebka druhu Ouranopithecus macedoniensis"/>
          <p:cNvPicPr>
            <a:picLocks noChangeAspect="1" noChangeArrowheads="1"/>
          </p:cNvPicPr>
          <p:nvPr/>
        </p:nvPicPr>
        <p:blipFill>
          <a:blip r:embed="rId2" cstate="print"/>
          <a:srcRect l="6122" t="4316" r="4082" b="5052"/>
          <a:stretch>
            <a:fillRect/>
          </a:stretch>
        </p:blipFill>
        <p:spPr bwMode="auto">
          <a:xfrm>
            <a:off x="467544" y="2132856"/>
            <a:ext cx="3168352" cy="3024336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683568" y="5157192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lebka </a:t>
            </a:r>
            <a:r>
              <a:rPr lang="cs-CZ" dirty="0" err="1" smtClean="0"/>
              <a:t>Ouranophytecuse</a:t>
            </a: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30724" name="Picture 4" descr="Pierolapithecus catalaunicu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1268760"/>
            <a:ext cx="1905000" cy="4191001"/>
          </a:xfrm>
          <a:prstGeom prst="rect">
            <a:avLst/>
          </a:prstGeom>
          <a:noFill/>
        </p:spPr>
      </p:pic>
      <p:sp>
        <p:nvSpPr>
          <p:cNvPr id="7" name="TextovéPole 6"/>
          <p:cNvSpPr txBox="1"/>
          <p:nvPr/>
        </p:nvSpPr>
        <p:spPr>
          <a:xfrm>
            <a:off x="3923928" y="5373216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Pierolapithecus</a:t>
            </a:r>
            <a:endParaRPr lang="cs-CZ" dirty="0"/>
          </a:p>
        </p:txBody>
      </p:sp>
      <p:pic>
        <p:nvPicPr>
          <p:cNvPr id="30726" name="Picture 6" descr="Rekonstrukce druhu Dryopithecus laietanu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1844824"/>
            <a:ext cx="2601466" cy="3468622"/>
          </a:xfrm>
          <a:prstGeom prst="rect">
            <a:avLst/>
          </a:prstGeom>
          <a:noFill/>
        </p:spPr>
      </p:pic>
      <p:sp>
        <p:nvSpPr>
          <p:cNvPr id="10" name="TextovéPole 9"/>
          <p:cNvSpPr txBox="1"/>
          <p:nvPr/>
        </p:nvSpPr>
        <p:spPr>
          <a:xfrm>
            <a:off x="6660232" y="5301208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Dryophitesuc</a:t>
            </a:r>
            <a:endParaRPr lang="cs-CZ" dirty="0"/>
          </a:p>
        </p:txBody>
      </p:sp>
      <p:pic>
        <p:nvPicPr>
          <p:cNvPr id="11" name="Picture 2" descr="http://10cities10years.files.wordpress.com/2012/11/evolution-in-motion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5723874"/>
            <a:ext cx="2016224" cy="11341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6">
                    <a:lumMod val="50000"/>
                  </a:schemeClr>
                </a:solidFill>
                <a:latin typeface="Gulim" pitchFamily="34" charset="-127"/>
                <a:ea typeface="Gulim" pitchFamily="34" charset="-127"/>
              </a:rPr>
              <a:t>Miocénní </a:t>
            </a:r>
            <a:r>
              <a:rPr lang="cs-CZ" dirty="0" err="1" smtClean="0">
                <a:solidFill>
                  <a:schemeClr val="accent6">
                    <a:lumMod val="50000"/>
                  </a:schemeClr>
                </a:solidFill>
                <a:latin typeface="Gulim" pitchFamily="34" charset="-127"/>
                <a:ea typeface="Gulim" pitchFamily="34" charset="-127"/>
              </a:rPr>
              <a:t>hominoidi</a:t>
            </a:r>
            <a:r>
              <a:rPr lang="cs-CZ" dirty="0" smtClean="0">
                <a:solidFill>
                  <a:schemeClr val="accent6">
                    <a:lumMod val="50000"/>
                  </a:schemeClr>
                </a:solidFill>
                <a:latin typeface="Gulim" pitchFamily="34" charset="-127"/>
                <a:ea typeface="Gulim" pitchFamily="34" charset="-127"/>
              </a:rPr>
              <a:t> - zástupci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9698" name="Picture 2" descr="Lebka druhu Afropithecus turkanensi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988840"/>
            <a:ext cx="2516204" cy="3333972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1115616" y="5301208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Afropithecus</a:t>
            </a:r>
            <a:endParaRPr lang="cs-CZ" dirty="0"/>
          </a:p>
        </p:txBody>
      </p:sp>
      <p:pic>
        <p:nvPicPr>
          <p:cNvPr id="29700" name="Picture 4" descr="Lebka druhu Sivapithecus indicu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1772816"/>
            <a:ext cx="1905000" cy="3657600"/>
          </a:xfrm>
          <a:prstGeom prst="rect">
            <a:avLst/>
          </a:prstGeom>
          <a:noFill/>
        </p:spPr>
      </p:pic>
      <p:sp>
        <p:nvSpPr>
          <p:cNvPr id="7" name="TextovéPole 6"/>
          <p:cNvSpPr txBox="1"/>
          <p:nvPr/>
        </p:nvSpPr>
        <p:spPr>
          <a:xfrm>
            <a:off x="4067944" y="5373216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Sivapithecus</a:t>
            </a:r>
            <a:endParaRPr lang="cs-CZ" dirty="0"/>
          </a:p>
        </p:txBody>
      </p:sp>
      <p:pic>
        <p:nvPicPr>
          <p:cNvPr id="29702" name="Picture 6" descr="Rekonstrukce kostry (Université de Zurich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2204864"/>
            <a:ext cx="2592288" cy="1949402"/>
          </a:xfrm>
          <a:prstGeom prst="rect">
            <a:avLst/>
          </a:prstGeom>
          <a:noFill/>
        </p:spPr>
      </p:pic>
      <p:sp>
        <p:nvSpPr>
          <p:cNvPr id="9" name="TextovéPole 8"/>
          <p:cNvSpPr txBox="1"/>
          <p:nvPr/>
        </p:nvSpPr>
        <p:spPr>
          <a:xfrm>
            <a:off x="6732240" y="4149080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Proconsul</a:t>
            </a:r>
            <a:endParaRPr lang="cs-CZ" dirty="0"/>
          </a:p>
        </p:txBody>
      </p:sp>
      <p:pic>
        <p:nvPicPr>
          <p:cNvPr id="10" name="Picture 2" descr="http://10cities10years.files.wordpress.com/2012/11/evolution-in-motion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5723874"/>
            <a:ext cx="2016224" cy="11341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Bipední hominidé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cs-CZ" sz="2800" dirty="0" smtClean="0"/>
              <a:t>jsou schopni </a:t>
            </a:r>
            <a:r>
              <a:rPr lang="cs-CZ" sz="2800" dirty="0"/>
              <a:t>chodit vzpřímeně po dvou </a:t>
            </a:r>
            <a:r>
              <a:rPr lang="cs-CZ" sz="2800" dirty="0" smtClean="0"/>
              <a:t>končetinách</a:t>
            </a:r>
            <a:endParaRPr lang="cs-CZ" sz="2800" dirty="0"/>
          </a:p>
          <a:p>
            <a:pPr>
              <a:buBlip>
                <a:blip r:embed="rId2"/>
              </a:buBlip>
            </a:pPr>
            <a:r>
              <a:rPr lang="cs-CZ" sz="2800" dirty="0" smtClean="0"/>
              <a:t>stále </a:t>
            </a:r>
            <a:r>
              <a:rPr lang="cs-CZ" sz="2800" dirty="0"/>
              <a:t>uchovávali některé rysy, </a:t>
            </a:r>
            <a:r>
              <a:rPr lang="cs-CZ" sz="2800" dirty="0" smtClean="0"/>
              <a:t>lezení </a:t>
            </a:r>
            <a:r>
              <a:rPr lang="cs-CZ" sz="2800" dirty="0"/>
              <a:t>ve větvích stromů, </a:t>
            </a:r>
            <a:r>
              <a:rPr lang="cs-CZ" sz="2800" dirty="0" smtClean="0"/>
              <a:t>trávili zde velké </a:t>
            </a:r>
            <a:r>
              <a:rPr lang="cs-CZ" sz="2800" dirty="0"/>
              <a:t>množství </a:t>
            </a:r>
            <a:r>
              <a:rPr lang="cs-CZ" sz="2800" dirty="0" smtClean="0"/>
              <a:t>času</a:t>
            </a:r>
          </a:p>
          <a:p>
            <a:pPr>
              <a:buBlip>
                <a:blip r:embed="rId2"/>
              </a:buBlip>
            </a:pPr>
            <a:r>
              <a:rPr lang="cs-CZ" sz="2800" dirty="0" smtClean="0"/>
              <a:t>obývali </a:t>
            </a:r>
            <a:r>
              <a:rPr lang="cs-CZ" sz="2800" dirty="0"/>
              <a:t>lesní porosty </a:t>
            </a:r>
            <a:r>
              <a:rPr lang="cs-CZ" sz="2800" dirty="0" smtClean="0"/>
              <a:t>v </a:t>
            </a:r>
            <a:r>
              <a:rPr lang="cs-CZ" sz="2800" dirty="0"/>
              <a:t>blízkosti vodních toků a </a:t>
            </a:r>
            <a:r>
              <a:rPr lang="cs-CZ" sz="2800" dirty="0" smtClean="0"/>
              <a:t>jezer</a:t>
            </a:r>
          </a:p>
          <a:p>
            <a:pPr>
              <a:buBlip>
                <a:blip r:embed="rId2"/>
              </a:buBlip>
            </a:pPr>
            <a:r>
              <a:rPr lang="cs-CZ" sz="2800" dirty="0" smtClean="0"/>
              <a:t>to odporuje </a:t>
            </a:r>
            <a:r>
              <a:rPr lang="cs-CZ" sz="2800" dirty="0"/>
              <a:t>předpokladu, že </a:t>
            </a:r>
            <a:r>
              <a:rPr lang="cs-CZ" sz="2800" dirty="0" smtClean="0"/>
              <a:t>bipedie (chůze po dvou) </a:t>
            </a:r>
            <a:r>
              <a:rPr lang="cs-CZ" sz="2800" dirty="0"/>
              <a:t>vznikla v otevřené bezlesé </a:t>
            </a:r>
            <a:r>
              <a:rPr lang="cs-CZ" sz="2800" dirty="0" smtClean="0"/>
              <a:t>krajině</a:t>
            </a:r>
            <a:endParaRPr lang="cs-CZ" sz="2800" dirty="0"/>
          </a:p>
          <a:p>
            <a:pPr>
              <a:buBlip>
                <a:blip r:embed="rId2"/>
              </a:buBlip>
            </a:pPr>
            <a:r>
              <a:rPr lang="cs-CZ" sz="2800" dirty="0" smtClean="0"/>
              <a:t>změny </a:t>
            </a:r>
            <a:r>
              <a:rPr lang="cs-CZ" sz="2800" dirty="0"/>
              <a:t>na </a:t>
            </a:r>
            <a:r>
              <a:rPr lang="cs-CZ" sz="2800" dirty="0" smtClean="0"/>
              <a:t>chrupu - zmenšování špičáků</a:t>
            </a:r>
            <a:endParaRPr lang="cs-CZ" sz="2800" dirty="0"/>
          </a:p>
          <a:p>
            <a:endParaRPr lang="cs-CZ" dirty="0"/>
          </a:p>
        </p:txBody>
      </p:sp>
      <p:pic>
        <p:nvPicPr>
          <p:cNvPr id="28674" name="Picture 2" descr="http://upload.wikimedia.org/wikipedia/commons/thumb/3/33/Ardipithecus_Gesamt1.jpg/150px-Ardipithecus_Gesamt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CFDFF"/>
              </a:clrFrom>
              <a:clrTo>
                <a:srgbClr val="FCFD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04248" y="3645025"/>
            <a:ext cx="2104568" cy="3212976"/>
          </a:xfrm>
          <a:prstGeom prst="rect">
            <a:avLst/>
          </a:prstGeom>
          <a:noFill/>
        </p:spPr>
      </p:pic>
      <p:pic>
        <p:nvPicPr>
          <p:cNvPr id="6" name="Picture 2" descr="http://10cities10years.files.wordpress.com/2012/11/evolution-in-motion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5723874"/>
            <a:ext cx="2016224" cy="11341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6">
                    <a:lumMod val="50000"/>
                  </a:schemeClr>
                </a:solidFill>
                <a:latin typeface="Gulim" pitchFamily="34" charset="-127"/>
                <a:ea typeface="Gulim" pitchFamily="34" charset="-127"/>
              </a:rPr>
              <a:t>Bipední hominidé - zástupci</a:t>
            </a:r>
            <a:endParaRPr lang="cs-CZ" dirty="0">
              <a:solidFill>
                <a:schemeClr val="accent6">
                  <a:lumMod val="50000"/>
                </a:schemeClr>
              </a:solidFill>
              <a:latin typeface="Gulim" pitchFamily="34" charset="-127"/>
              <a:ea typeface="Gulim" pitchFamily="34" charset="-127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7650" name="Picture 2" descr="Rekonstrukce druhu Sahelanthropus tchadensi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060848"/>
            <a:ext cx="2957811" cy="2258483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1187624" y="4437112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Sahelanthropus</a:t>
            </a:r>
            <a:endParaRPr lang="cs-CZ" dirty="0"/>
          </a:p>
        </p:txBody>
      </p:sp>
      <p:pic>
        <p:nvPicPr>
          <p:cNvPr id="6" name="Picture 2" descr="http://10cities10years.files.wordpress.com/2012/11/evolution-in-motio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5723874"/>
            <a:ext cx="2016224" cy="1134126"/>
          </a:xfrm>
          <a:prstGeom prst="rect">
            <a:avLst/>
          </a:prstGeom>
          <a:noFill/>
        </p:spPr>
      </p:pic>
      <p:pic>
        <p:nvPicPr>
          <p:cNvPr id="27652" name="Picture 4" descr="http://www.infoplease.com/images/05alm_hominid.jpg"/>
          <p:cNvPicPr>
            <a:picLocks noChangeAspect="1" noChangeArrowheads="1"/>
          </p:cNvPicPr>
          <p:nvPr/>
        </p:nvPicPr>
        <p:blipFill>
          <a:blip r:embed="rId4" cstate="print"/>
          <a:srcRect b="4618"/>
          <a:stretch>
            <a:fillRect/>
          </a:stretch>
        </p:blipFill>
        <p:spPr bwMode="auto">
          <a:xfrm>
            <a:off x="4211960" y="2996952"/>
            <a:ext cx="2095500" cy="1944216"/>
          </a:xfrm>
          <a:prstGeom prst="rect">
            <a:avLst/>
          </a:prstGeom>
          <a:noFill/>
        </p:spPr>
      </p:pic>
      <p:sp>
        <p:nvSpPr>
          <p:cNvPr id="8" name="TextovéPole 7"/>
          <p:cNvSpPr txBox="1"/>
          <p:nvPr/>
        </p:nvSpPr>
        <p:spPr>
          <a:xfrm>
            <a:off x="4716016" y="5085184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Orrorin</a:t>
            </a:r>
            <a:endParaRPr lang="cs-CZ" dirty="0"/>
          </a:p>
        </p:txBody>
      </p:sp>
      <p:pic>
        <p:nvPicPr>
          <p:cNvPr id="27654" name="Picture 6" descr="http://blogs.discovermagazine.com/loom/files/2009/09/ardi-recon440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88224" y="1196752"/>
            <a:ext cx="2233564" cy="3888432"/>
          </a:xfrm>
          <a:prstGeom prst="rect">
            <a:avLst/>
          </a:prstGeom>
          <a:noFill/>
        </p:spPr>
      </p:pic>
      <p:sp>
        <p:nvSpPr>
          <p:cNvPr id="10" name="TextovéPole 9"/>
          <p:cNvSpPr txBox="1"/>
          <p:nvPr/>
        </p:nvSpPr>
        <p:spPr>
          <a:xfrm>
            <a:off x="6948264" y="5085184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Ardipithecus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chemeClr val="accent6">
                    <a:lumMod val="50000"/>
                  </a:schemeClr>
                </a:solidFill>
                <a:latin typeface="Gulim" pitchFamily="34" charset="-127"/>
                <a:ea typeface="Gulim" pitchFamily="34" charset="-127"/>
              </a:rPr>
              <a:t>Australopitéci</a:t>
            </a:r>
            <a:r>
              <a:rPr lang="cs-CZ" dirty="0" smtClean="0">
                <a:solidFill>
                  <a:schemeClr val="accent6">
                    <a:lumMod val="50000"/>
                  </a:schemeClr>
                </a:solidFill>
                <a:latin typeface="Gulim" pitchFamily="34" charset="-127"/>
                <a:ea typeface="Gulim" pitchFamily="34" charset="-127"/>
              </a:rPr>
              <a:t> </a:t>
            </a:r>
            <a:endParaRPr lang="cs-CZ" dirty="0">
              <a:solidFill>
                <a:schemeClr val="accent6">
                  <a:lumMod val="50000"/>
                </a:schemeClr>
              </a:solidFill>
              <a:latin typeface="Gulim" pitchFamily="34" charset="-127"/>
              <a:ea typeface="Gulim" pitchFamily="34" charset="-127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cs-CZ" b="1" dirty="0" smtClean="0"/>
              <a:t>          </a:t>
            </a:r>
            <a:r>
              <a:rPr lang="cs-CZ" b="1" dirty="0" err="1" smtClean="0">
                <a:solidFill>
                  <a:schemeClr val="accent6">
                    <a:lumMod val="50000"/>
                  </a:schemeClr>
                </a:solidFill>
              </a:rPr>
              <a:t>Australopithecus</a:t>
            </a:r>
            <a:r>
              <a:rPr lang="cs-CZ" b="1" dirty="0" smtClean="0"/>
              <a:t> </a:t>
            </a:r>
            <a:endParaRPr lang="cs-CZ" b="1" dirty="0"/>
          </a:p>
          <a:p>
            <a:pPr>
              <a:buBlip>
                <a:blip r:embed="rId2"/>
              </a:buBlip>
            </a:pPr>
            <a:r>
              <a:rPr lang="cs-CZ" dirty="0"/>
              <a:t>asi 120 cm vysocí</a:t>
            </a:r>
          </a:p>
          <a:p>
            <a:pPr>
              <a:buBlip>
                <a:blip r:embed="rId2"/>
              </a:buBlip>
            </a:pPr>
            <a:r>
              <a:rPr lang="cs-CZ" dirty="0"/>
              <a:t>Pohyb - po dvou končetinách</a:t>
            </a:r>
          </a:p>
          <a:p>
            <a:pPr>
              <a:buBlip>
                <a:blip r:embed="rId2"/>
              </a:buBlip>
            </a:pPr>
            <a:r>
              <a:rPr lang="cs-CZ" dirty="0"/>
              <a:t>vzpřímená postava</a:t>
            </a:r>
          </a:p>
          <a:p>
            <a:pPr>
              <a:buBlip>
                <a:blip r:embed="rId2"/>
              </a:buBlip>
            </a:pPr>
            <a:r>
              <a:rPr lang="cs-CZ" dirty="0"/>
              <a:t>mozkovna s maximální kapacitou </a:t>
            </a:r>
          </a:p>
          <a:p>
            <a:pPr>
              <a:buBlip>
                <a:blip r:embed="rId2"/>
              </a:buBlip>
            </a:pPr>
            <a:r>
              <a:rPr lang="cs-CZ" dirty="0"/>
              <a:t>žili v rovinách a stepích </a:t>
            </a:r>
          </a:p>
          <a:p>
            <a:pPr>
              <a:buBlip>
                <a:blip r:embed="rId2"/>
              </a:buBlip>
            </a:pPr>
            <a:r>
              <a:rPr lang="cs-CZ" dirty="0"/>
              <a:t>živili se masitou potravou a plody </a:t>
            </a:r>
          </a:p>
          <a:p>
            <a:pPr>
              <a:buBlip>
                <a:blip r:embed="rId2"/>
              </a:buBlip>
            </a:pPr>
            <a:r>
              <a:rPr lang="cs-CZ" dirty="0"/>
              <a:t>lovili i větší zvířata</a:t>
            </a:r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cs-CZ" b="1" dirty="0" smtClean="0">
                <a:solidFill>
                  <a:schemeClr val="accent6">
                    <a:lumMod val="50000"/>
                  </a:schemeClr>
                </a:solidFill>
              </a:rPr>
              <a:t>            </a:t>
            </a:r>
            <a:r>
              <a:rPr lang="cs-CZ" b="1" dirty="0" err="1" smtClean="0">
                <a:solidFill>
                  <a:schemeClr val="accent6">
                    <a:lumMod val="50000"/>
                  </a:schemeClr>
                </a:solidFill>
              </a:rPr>
              <a:t>Paranthropus</a:t>
            </a:r>
            <a:endParaRPr lang="cs-CZ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Blip>
                <a:blip r:embed="rId2"/>
              </a:buBlip>
            </a:pPr>
            <a:r>
              <a:rPr lang="cs-CZ" dirty="0" smtClean="0"/>
              <a:t>pochází </a:t>
            </a:r>
            <a:r>
              <a:rPr lang="cs-CZ" dirty="0"/>
              <a:t>z </a:t>
            </a:r>
            <a:r>
              <a:rPr lang="cs-CZ" dirty="0" smtClean="0"/>
              <a:t>Afriky</a:t>
            </a:r>
          </a:p>
          <a:p>
            <a:pPr>
              <a:buBlip>
                <a:blip r:embed="rId2"/>
              </a:buBlip>
            </a:pPr>
            <a:r>
              <a:rPr lang="cs-CZ" dirty="0" smtClean="0"/>
              <a:t>vyšší </a:t>
            </a:r>
            <a:r>
              <a:rPr lang="cs-CZ" dirty="0"/>
              <a:t>a celkově </a:t>
            </a:r>
            <a:r>
              <a:rPr lang="cs-CZ" dirty="0" smtClean="0"/>
              <a:t>mohutnější</a:t>
            </a:r>
            <a:r>
              <a:rPr lang="cs-CZ" dirty="0"/>
              <a:t> </a:t>
            </a:r>
            <a:r>
              <a:rPr lang="cs-CZ" dirty="0" smtClean="0"/>
              <a:t>než </a:t>
            </a:r>
            <a:r>
              <a:rPr lang="cs-CZ" dirty="0" err="1" smtClean="0"/>
              <a:t>australopithecus</a:t>
            </a:r>
            <a:endParaRPr lang="cs-CZ" dirty="0" smtClean="0"/>
          </a:p>
          <a:p>
            <a:pPr>
              <a:buBlip>
                <a:blip r:embed="rId2"/>
              </a:buBlip>
            </a:pPr>
            <a:r>
              <a:rPr lang="cs-CZ" dirty="0"/>
              <a:t>ž</a:t>
            </a:r>
            <a:r>
              <a:rPr lang="cs-CZ" dirty="0" smtClean="0"/>
              <a:t>il </a:t>
            </a:r>
            <a:r>
              <a:rPr lang="cs-CZ" dirty="0"/>
              <a:t>v lesnatém terénu </a:t>
            </a:r>
            <a:endParaRPr lang="cs-CZ" dirty="0" smtClean="0"/>
          </a:p>
          <a:p>
            <a:pPr>
              <a:buBlip>
                <a:blip r:embed="rId2"/>
              </a:buBlip>
            </a:pPr>
            <a:r>
              <a:rPr lang="cs-CZ" dirty="0" smtClean="0"/>
              <a:t>živil </a:t>
            </a:r>
            <a:r>
              <a:rPr lang="cs-CZ" dirty="0"/>
              <a:t>se převážně rostlinnou </a:t>
            </a:r>
            <a:r>
              <a:rPr lang="cs-CZ" dirty="0" smtClean="0"/>
              <a:t>potravou</a:t>
            </a:r>
          </a:p>
          <a:p>
            <a:pPr>
              <a:buBlip>
                <a:blip r:embed="rId2"/>
              </a:buBlip>
            </a:pPr>
            <a:r>
              <a:rPr lang="cs-CZ" dirty="0" smtClean="0"/>
              <a:t>lebku</a:t>
            </a:r>
            <a:r>
              <a:rPr lang="cs-CZ" dirty="0"/>
              <a:t> měl masivnější a </a:t>
            </a:r>
            <a:r>
              <a:rPr lang="cs-CZ" dirty="0" smtClean="0"/>
              <a:t>těžší</a:t>
            </a:r>
            <a:endParaRPr lang="cs-CZ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Picture 2" descr="http://10cities10years.files.wordpress.com/2012/11/evolution-in-motio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5723874"/>
            <a:ext cx="2016224" cy="1134126"/>
          </a:xfrm>
          <a:prstGeom prst="rect">
            <a:avLst/>
          </a:prstGeom>
          <a:noFill/>
        </p:spPr>
      </p:pic>
      <p:pic>
        <p:nvPicPr>
          <p:cNvPr id="33796" name="Picture 4" descr="https://encrypted-tbn1.gstatic.com/images?q=tbn:ANd9GcRWWAjI8Ui_v_Ak0rAXKXrgD6M99h5d-p-3Rt0ofMYMA4Y9F6Mnv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4941168"/>
            <a:ext cx="1872208" cy="16826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26626" name="AutoShape 2" descr="data:image/jpeg;base64,/9j/4AAQSkZJRgABAQAAAQABAAD/2wCEAAkGBhQSEBUUEhQVFRQUFxUUFBQVFBQUFRQUFBQVFRQUFRQXHCYeFxkkGRQVHy8gJCcpLCwtFR4xNTAqNSYrLCkBCQoKDgwOGg8PGiwkHCQsKSwsLCwsLCwsLCkpLCkpKSkpKSkpLCwpLCwpLCwpLCksLCksKSwsLCwpLCwsLCwsLP/AABEIARMAtwMBIgACEQEDEQH/xAAbAAABBQEBAAAAAAAAAAAAAAAFAAECAwQGB//EADYQAAEDAgQEBQMEAgICAwAAAAEAAhEDIQQFEjFBUWFxIoGRofCxwdEGEzLhQvEjUhQzYoKi/8QAGQEAAgMBAAAAAAAAAAAAAAAAAAMBAgQF/8QAJBEAAgICAgIDAAMBAAAAAAAAAAECEQMhEjEiQQQTMnGR8FH/2gAMAwEAAhEDEQA/APEQFIBMApAKpA4CeEgE8IAYBTYEwClTFkAShKFKEoQA0JQpwlCkghCaFPSoucEEkYTwraz2HToaWwxodL9ep4HjePCNIJvpvHMqICAGAUwEg1T0qSCshRIVpCgQgCshVkK4hVkKCSshMVIpigCBSTlJADBTCiFMBQA6ScBKEAOFKkFEBTYEAThPCQToAQan0p1a1kCShugSszlpPDzUBRnj6LS9k9uAW/A5fxcOwSnOtsbGFukDqWXk3iO6tfljolpB6LoKOWk3PhbzP25pPqUmOiJEbpf3WMeI5UVIsRB9FdTcCulxuXtPCxvz+boXXyeLsEHlwPTonRyJiZY2geWqtwV+r12I5Hkq3JospcFU4K9yqcgCshRU1EqCSBSTkJIAQCkEwCmAoAcBKE4CeEAMAp0/ufqotCspj6lAEgE4CcBOAgCdFkm6umSSfJQpBX4KhrqNbwm8ckrI6GY1bCeVZbqGojtKL0MB4riQjeVYJulo4AInicrAFtrdwuTL5HJ0dSOFRRxee4AvjTqgRaYkRy9EFq5eQGaR/LUSCBLA0gAOcAAZB5DY9F3xwBMwR0O487IVjMvs4wCYvF/mydjy0qFTx27BGWZlpGl4uBy5SVP/AM9r3AWHcgOJ8/otVTAywDTeJnkDuh9bIyzVEtMeCDLXXuHA322IJIIlNXFsq7B+dYA06gMRrE9+R78PJDHtXV59QLsJQc4HWw6XTfeOPHdcy9q2YZco7MWaPGRlcFU4LS8Kh4TRRSQowrCFGEEkCElIhJADAKQTJwVUCYTwmaVJBIwU6agFNiCC0JwohSaCSgCxuy35IYeSeyzuoQL8eC35PThwHPfr8hZs8rizVgjUkztssqBrL9Cei3/vSLX9LoO2r4NI3O/TaPndEWYgNAAieXl9VyeF7Om5UNiq1v4gc53I5nkg+Ix8OIbsDBmwkjh5EbopiXXFj4jeesn6rmf1DlNR7Zp7Fwc4CxloIMf/AJPktOKKfZnyya6D2BxDf3BA2ABF7dRz3V9egA6wte1o/pcnk2Oq63CoYaDpa3SNTiHCHE77A9LrvMsZriRfnzHVGWPBhjlyQIxeW/uUnM5tOnjB4ei89f8AO/Je308I1rXOcYAB67cZXh+OqB1Wo4bOe9w7OeSPYrR8GblyRn+ZFKmVvCzvCm4qsvXRMJWQoFWlQ0yoJIkJKxzUkAVBKFRTqQtDSqgOAnTgKylQc4w0ElBJBoV1HDuOwJ8reqKYXKQ27rnlFv7Vz3cGylPIvQxQfsx0csP+VvNa20QzYX5/VQ/bPG591ZRok8P6VHJsuo0M4ceN0sLVipG0x3uP6Vr6doG/yVhzGiabgTYwP69oS+9DFrZ04r7QbWhEMK4xN4Am3Ln7LncrxQcBO33t912OWHwiIuL8ZA/2sORcDfBqRgwmcU6gdD5LT/GDLTMXbwW9j2OlstJ4zIvyjnIVmZfpShibubpqjaowljvMt381VXyGvSYBTrNrPFnMxjfCWHxOLa7Rq1SBdx9FFxf5f+/kvxrtf0Ocjgh0W4kXjuimX1RSud/8f9eYQjKH1azdTabqUElzJc5ltIhh3AnUex2WLG5qRUcZ1Bn8eXbqAY9Cp8peL7FyUY+S6NP65/UEU3Um/wAn/wA44N4juZXm71vzHHa3XMkTJ5kxq90Pc5db4+JYoUcrPk+ydlT1Q5XvKoctAkZrlfSp2lVUackBEf27KrJMb2JlfUYkoABhW03qoKQQBup3R/KaUDSBfdx4DofRc/hJJ6cey6HJ7/8A2MeXz6JGV0h2JWwvTy/Xe8c9hE7xyWpuTD9sk2bxP+To5cgimEAcA0DYxHQWk9Pyr8aS8inSEWJc6LAch6eq5sps6MYo57BZSCbwxva/TqStOKyR7RqZsbMB4mdzCMNy9s6Bctu5xNrbgLfhcG59anIhrQY5Tpn8+qr9zWy31IC4D9HVGt1VN3R5SQCfSVm/U2Uh+IdaG/wJ5EAaT5LvsVjdJDTtsOoN/sUCx+X6nPJcGgguBJ4za/zdUWZuVst9ao4F2S1KRiJm7Tzi+3CwR/I6z9DSLg3A4xz7I3Wy0nDy0EuBvJ8UtO8HZY8Fhf22BzLgzqHFpmYI85TZ5FJbKRxtPRqwee6XFrzDxwOxvuDxCM4TGkOLjxA8JuOsTzQR2W/vt1AWuQRu08wdo6IVWpVmSwvIf/jbwubt4T/ie5MLOsN7i6HPJWmHf1JnzabNLYDnSIbAAbuTZef4nHEanH/qQPYj3WjHUazqkOaRs2OW5EehIUm4T9sua8TeQdxpdN/f3W7HGMF/1mKblN70jlC4qt1RG8VggLgWPLh/SD4vD6broQycjFPHxKy9VkppUSU0UFsJhxEq8tQ/LMXB0nY7dCijmqjLGSq1JWVWpKAOYCsAUGK1gVyDfgaVu8f6RbDPgje1hCwUKkbcB6k2uVea9rbrNPY+GjscmfqgEwDd0H/HkO4CK1M4bqLaYguOno1rQAJPSFx+Gx5ZAHIXH9Ijlj5k7de5XPnH2dCDOwyylJLuBsOA0t3PUkoxhcWPE4//ADjkBG/oEJy9vh0jeB5TeO90SfhxrayLEGT0kEj5zWSWx6La1Fpc0ncNBjtJKwfqJo/ZYW/5OEmJgaXESO8Iy+kDWg/9YHcT/S5zOcYRUNGPDp1Dgd4bB43BCiCfLQSaoqwWPc9rv3AWvYQ2pG76REteOv8AiewWxlIEaqYbI2Btqi+k/lYqVNlZvh8FRszBuZMWG+w91jdXex2l/OIkgHlB5p9Voqt7QUoZi1jnQx0/5Up2cd7Ex1CzZthXVWeFul4MsM+E86bjuLcegPCFPFYTWG1G/wDsbsR/kw7g+6M4dw/a1HWRvqEwDFpHD/amKorJ+zmMI2aFpD6Z1Fr92ji3rBJKw5of3L7Ect4AFvousqYZr3Nc06XXDrCCLnxAbcp6oRnOWsp1QWHwkSPo8HsZ8iOSunuyrro5ZuA1SBx+fU+6DZhhTBEX4rrcLTBcW/8AbY9fvZAczaWl7XcCbnfitGOTsRliqOTcLqBV9dviKpK6ZzSEo/h6upgKAFFsrf4Y5KsiUaXJJpukqEnL01oYFnYtbGq7A1UXRdacLTmyxU3IrgG37rPN0h+NWw7h8IP25AiOKrp40McAL3k9Vpqv/wCPS3YN5cyQJ6/lczXe51cxsB9OixxXNs2t8Uen5LjRpB3cbz9PZHqD5MxYWnmZXA/pzGDTvckNXc4TE6tgTp2G1x/pYZx4yNUXaN1fE/8ALYbxMdBJ9kF/UeB1sFRm7JmOLJJN+n3KuyjGuq1TqbAvtNuh6wq8ZX0PLBdpDvU2P3UbTsK9GFmWNcNdAh20jjyu32nspsqCq/RUaGOaBExci4I6LNmWBNPx0pbuSAbcbwszsxL3A1RDg2zuBA2PAT+E9O9oW7WmHcS5lAlrSNL9jxb0josNfFksA1eGTa03J2tx3QnF5kSee0TxA5jgqXVy7cxJ3Gw4WV0ijD+BzBtN4b/Mu2GrSJI32KrzkywOO867RYOgOHnZB2YgauuwPzstmKqh7C0HVxmfT0IVqKN7sD06+hwPA+26xfqDEAt1f5c+anl2KD3OYdpN+XBYc+w8QB/HcJsIeRWc/E5+sZUX0PDKcm63UmWXT6RzAQUSy7+Kz4jCw6y0YFliobAte66dMQkqknOsK28FhatgKswRawIzgPwgzN10GVgTziD+VlzOka8KthCu+KZ+bBA8rdJcTzPpxWzN65DCdrQhWBfA7pOOPi2OyS8kgxg8Rof0JnttK7LJM5iL3mfnquFpCT6AIzl74c0TaY9ISc0ExuKTPR24oFtoF9xbusgGuo0m4A5W4/hCRi4kcCCPUWPqfdFqNMftg8OB2mNz9li4mpsox9cm0dh7Bc/j8OS3rw5cvwi2ZO0v08Y36mAPusGaAh3e5V4qmQ9o504ktdef+vUDorKuI77/AAR5LTWAaYe3w7yR9+CGYz+XhJIF/nktsakY5XE2MrDmZP0H9Lfl+Ma7wm3A8bcvdAX1bC9yfZTpVo24K/EU2E30GsrvLdnXA6j7mJ8ysOc3HT588lbUxMsm0zPU8lRVeHMINirrWyr2qOae2620WwFSGRUWsiAtl6MjWzPWbKfDGJCaoVUHwVBBfUckqnOlJQABYbrUDdZWrSxXYGikJXRZY2G9Tx59EDwVLUbo6TpAA4LFnfo3YFWwfntWwb1WHDOUs0qS5RwgkhXgqgLm7yBfCujyRfB2LT1E+0oRSEDz+2y6TBYP/i1HjYd+J7rLkZrxpl9SsXev3AA9vYLsXgaGtH/Vce0AXHMR3bcro8Jig+3Jod9fuFjkaVsy4ylqdPGR5AR/tZMzYZafnREqxAovJ3NgY+bx7rPj3+GTsNvK32UJ7LvoynBCpTaZIvBG10GxuWtbN5Mei2YCs4uIO0yPM2+ysx7f/Y7rHz0901NxdCmlJHHVmkEzPTt8Cam/n8uFqxHiJWGpvHzmt8XaME1TNFOta6jXq6uN+CyNfupSRf5ur0LsyVCQ4Si37UsEIXivn3W3LMRII5fTgmroTJGeqwhZ3hFazVkq0QVeypRRukrNkygACwLbh2SsbFvwm/VWkC7COBo6d1tqmBJPVU4Tid1Xj3zA6jzhYH5To6K8YWYcWZPmlhBfvZPVCfCC4WmWkY47lYXwzJ8iHHyXWYat4WNHAD1nj1XPYGlZ3YD0RnLmX6xbvFiuZlZ1ccSeFYS0iLscTHnBRXIQA98mxAAHS5+/sqsipRULjs+ZHWTH1+iIHLSC1zbCRPKN7fhIlL0NSJ12EsI38Qgnob/WfNCsbiIHr5XXRVaRh0bCHCORG4XM5pTIbI7+nwqMbt0Wl0NgacukbRJ6KWcQZ4XHpe5VeSYqGPEbQXdvh9lVnFQmmZHieTA/6tiT86hNf6oUnqzkqrjqJG0qpwkSp4upH0/Kz4WsSd7FdKK1ZzptWSa1NVdI9vdSAkn0H3UHQrFDPUP3V+AEXVVRtgrqFgmIVI0PqKh70znqpzlehYznJKsuTIAFsCIYIRdYWIhh22lEi0QjgjMgfAq8YZcPnzdSw29uIVdZxLj6LJFeZtm6xmfEcAFPDW72soVT4lrFGNJ6BNm9CMYVwTjA5SPyjOErAPDudiNr3QLCO2HWUZy47TuDI8iuflR0cT9HVZZRGoTxiOhk3XRFg0kdZ5Rb8/RcpQcQ5rxts7tMj6LrBD2tIPDxRvI+fRYWaWjE4yBzuI5i5hc1+ojo8IEA8+Rv7T7Lra7bEiLRqO9ufv7LmP1M1r2nTwiek8Qpx6kD2gZkVFupxebRMfS3E3WXOq7jqPlHIDh85JstxcTPC3c9PRQx7/CZ4g/dauL5ir8DmMW6ywYfEhu/Za63HzQqvuutBao4+R7s3nF7+iTaw4b/AFQ0OT6lfginNhJztjwT61hp1Tsrw9So0Q3Za5yrc5RL1BzlJAnOTqslJAGRgW/D7LAxbcPsqyLRCdB0AlZ2vU3u8PcqsFIxrtj8z6RTXf4gjOFbrY3z/KBG7ij2VuIaCPhI/H1UZeiMPZqoUdhzkn7BGMKACCTznzMofRqCRNj14/AiTadp3sFgmzpRQao1dIAP8Taexmey6HLYuZtY24deosuSy+udBEWmLjZGcLiw0ATwifysWSNGqLsLZi7csjxWPI2K5+phNepoIJO4nYdpWrFOMcuRkx7IPVxpa4kGCLapmxM2UY02TJpIFnBljy127ZM8I4H0QrMq5Np+TK243Hy8mZPP7fOax6NRk810oJ/pmDJLXFAjFM8N+v2QatuumzOhDQefz8rln7roYnaOdlVMQKdQBTyniSbSr9SzAq2VDAs1KJKjqTEqAHJSUCUkAVU3LbS4LBTWymVWReJrmYHL7pSqqb7+g9E9V1lRKkWk7ZXRF0fy5nhHce3+kCwzZhdHgh4e0fX+0rK9DcS2acThyYLdxJvzmylgscWkh1uyI6QQQBwHqhlShLoNj+FgTvTOglW0FqGPsevz7hbaGZiB6fOa5ZuL0mD6q/8A8q0g/hRLGXWQ6bFZmAzn0Fr/AIXO1sSS7nx69fsq6mYS3rF/9qn/AMiQOfz8+yvjxUKy5LGAJcLX2AHqugw2UEUvFv8ACh+Q0NVUO8wu0oURqngLc+90vNlp0i+LHatnFZnlx/ZM7ifWVwGKZDivWswoyKg7n8fOi8zz2jpcOs+y3/GnZg+TGmC08qKUraYyYKs1KkFTlAE5TSoymlBI5KSjKSAIsWoGyysWluyqyUW0ksQ6yjSKhWddQBqwpuumwQ8EdD5n/a5fDbrp8E6wHT+vwsuY04ew1QNp4wJWXFQ42358Qnw9eACPJV4qre3FYK2dK9GDFUPDO3zZDKNb+Q4IrmT4pTKDYIhwiRK14142zLk/SSNgu2e4n58sqab76exHdFMswwNN4dw994I+cQhNBsVZ/wCqtGSdopOLVM7rIqYDPDYmxvw7ovSxNiOAtbt16LlMDjHQADAm56osytHDfnzPFc2cfK2dCLVEqhkuPMO8+S8+z4CTPMx34ruRV36T/S4nPqchxi0zbgY+i3/G0zn/ACdnNpJEJl0jASCeVFPKAJSmlNKSAHlJMkgBmlaqL1lCtpbqGSiVUwZCYOkp6ouq2m6gDdhzdHsHV8Pzgufwzro6ww3y99/os+UfiCQq+AR85Ko1yqKNbwxzVb63vb0WTjs28tFWbVzo3XOVSieOqzbe6wuK3YlxRhzSuRqy/On026YkczNvyrMPi4M+ZQx9RWUqylwXpFVklq30dRgMVNpgIuMTbft9lzGCq2lbade/msU8ezdDJoO1sTAd2K4/McT4Dfc2+h+qOVMV4fl1y2avuB5+cp2CIjPIHakgUoS0raYx5TqEJAoAnKSjKcFADpJkkAOArKe6YmwUZQBOqogpF0pgoJNWHddFhX8MdkFplbaT7JU1YyDoIUqtoT1nLFSqwp1anhSeOx/LRkeZKpqGArSqa+y0oyMzypsKi1TaFYg1Ua0LfTxE7IMHlFctAkEpM4rsdCT6CFVsADzXPY90unojWPxwBsLC0HkNygFZ0uMKca9kZGVQknSThQkxCSQQAxamU0yAIyklCSALJsmCSSAEkE6SgCymtNJOkqSLxJA3U6h8KSSoX9FEqFbZJJMFFNMK8iyZJDBDsatFNMkqssivGu2+cf6WIp0lePRVjJkklJAxSSSUkCCSSSCRuKdJJA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6628" name="AutoShape 4" descr="data:image/jpeg;base64,/9j/4AAQSkZJRgABAQAAAQABAAD/2wCEAAkGBhQSEBUUEhQVFRQUFxUUFBQVFBQUFRQUFBQVFRQUFRQXHCYeFxkkGRQVHy8gJCcpLCwtFR4xNTAqNSYrLCkBCQoKDgwOGg8PGiwkHCQsKSwsLCwsLCwsLCkpLCkpKSkpKSkpLCwpLCwpLCwpLCksLCksKSwsLCwpLCwsLCwsLP/AABEIARMAtwMBIgACEQEDEQH/xAAbAAABBQEBAAAAAAAAAAAAAAAFAAECAwQGB//EADYQAAEDAgQEBQMEAgICAwAAAAEAAhEDIQQFEjFBUWFxIoGRofCxwdEGEzLhQvEjUhQzYoKi/8QAGQEAAgMBAAAAAAAAAAAAAAAAAAMBAgQF/8QAJBEAAgICAgIDAAMBAAAAAAAAAAECEQMhEjEiQQQTMnGR8FH/2gAMAwEAAhEDEQA/APEQFIBMApAKpA4CeEgE8IAYBTYEwClTFkAShKFKEoQA0JQpwlCkghCaFPSoucEEkYTwraz2HToaWwxodL9ep4HjePCNIJvpvHMqICAGAUwEg1T0qSCshRIVpCgQgCshVkK4hVkKCSshMVIpigCBSTlJADBTCiFMBQA6ScBKEAOFKkFEBTYEAThPCQToAQan0p1a1kCShugSszlpPDzUBRnj6LS9k9uAW/A5fxcOwSnOtsbGFukDqWXk3iO6tfljolpB6LoKOWk3PhbzP25pPqUmOiJEbpf3WMeI5UVIsRB9FdTcCulxuXtPCxvz+boXXyeLsEHlwPTonRyJiZY2geWqtwV+r12I5Hkq3JospcFU4K9yqcgCshRU1EqCSBSTkJIAQCkEwCmAoAcBKE4CeEAMAp0/ufqotCspj6lAEgE4CcBOAgCdFkm6umSSfJQpBX4KhrqNbwm8ckrI6GY1bCeVZbqGojtKL0MB4riQjeVYJulo4AInicrAFtrdwuTL5HJ0dSOFRRxee4AvjTqgRaYkRy9EFq5eQGaR/LUSCBLA0gAOcAAZB5DY9F3xwBMwR0O487IVjMvs4wCYvF/mydjy0qFTx27BGWZlpGl4uBy5SVP/AM9r3AWHcgOJ8/otVTAywDTeJnkDuh9bIyzVEtMeCDLXXuHA322IJIIlNXFsq7B+dYA06gMRrE9+R78PJDHtXV59QLsJQc4HWw6XTfeOPHdcy9q2YZco7MWaPGRlcFU4LS8Kh4TRRSQowrCFGEEkCElIhJADAKQTJwVUCYTwmaVJBIwU6agFNiCC0JwohSaCSgCxuy35IYeSeyzuoQL8eC35PThwHPfr8hZs8rizVgjUkztssqBrL9Cei3/vSLX9LoO2r4NI3O/TaPndEWYgNAAieXl9VyeF7Om5UNiq1v4gc53I5nkg+Ix8OIbsDBmwkjh5EbopiXXFj4jeesn6rmf1DlNR7Zp7Fwc4CxloIMf/AJPktOKKfZnyya6D2BxDf3BA2ABF7dRz3V9egA6wte1o/pcnk2Oq63CoYaDpa3SNTiHCHE77A9LrvMsZriRfnzHVGWPBhjlyQIxeW/uUnM5tOnjB4ei89f8AO/Je308I1rXOcYAB67cZXh+OqB1Wo4bOe9w7OeSPYrR8GblyRn+ZFKmVvCzvCm4qsvXRMJWQoFWlQ0yoJIkJKxzUkAVBKFRTqQtDSqgOAnTgKylQc4w0ElBJBoV1HDuOwJ8reqKYXKQ27rnlFv7Vz3cGylPIvQxQfsx0csP+VvNa20QzYX5/VQ/bPG591ZRok8P6VHJsuo0M4ceN0sLVipG0x3uP6Vr6doG/yVhzGiabgTYwP69oS+9DFrZ04r7QbWhEMK4xN4Am3Ln7LncrxQcBO33t912OWHwiIuL8ZA/2sORcDfBqRgwmcU6gdD5LT/GDLTMXbwW9j2OlstJ4zIvyjnIVmZfpShibubpqjaowljvMt381VXyGvSYBTrNrPFnMxjfCWHxOLa7Rq1SBdx9FFxf5f+/kvxrtf0Ocjgh0W4kXjuimX1RSud/8f9eYQjKH1azdTabqUElzJc5ltIhh3AnUex2WLG5qRUcZ1Bn8eXbqAY9Cp8peL7FyUY+S6NP65/UEU3Um/wAn/wA44N4juZXm71vzHHa3XMkTJ5kxq90Pc5db4+JYoUcrPk+ydlT1Q5XvKoctAkZrlfSp2lVUackBEf27KrJMb2JlfUYkoABhW03qoKQQBup3R/KaUDSBfdx4DofRc/hJJ6cey6HJ7/8A2MeXz6JGV0h2JWwvTy/Xe8c9hE7xyWpuTD9sk2bxP+To5cgimEAcA0DYxHQWk9Pyr8aS8inSEWJc6LAch6eq5sps6MYo57BZSCbwxva/TqStOKyR7RqZsbMB4mdzCMNy9s6Bctu5xNrbgLfhcG59anIhrQY5Tpn8+qr9zWy31IC4D9HVGt1VN3R5SQCfSVm/U2Uh+IdaG/wJ5EAaT5LvsVjdJDTtsOoN/sUCx+X6nPJcGgguBJ4za/zdUWZuVst9ao4F2S1KRiJm7Tzi+3CwR/I6z9DSLg3A4xz7I3Wy0nDy0EuBvJ8UtO8HZY8Fhf22BzLgzqHFpmYI85TZ5FJbKRxtPRqwee6XFrzDxwOxvuDxCM4TGkOLjxA8JuOsTzQR2W/vt1AWuQRu08wdo6IVWpVmSwvIf/jbwubt4T/ie5MLOsN7i6HPJWmHf1JnzabNLYDnSIbAAbuTZef4nHEanH/qQPYj3WjHUazqkOaRs2OW5EehIUm4T9sua8TeQdxpdN/f3W7HGMF/1mKblN70jlC4qt1RG8VggLgWPLh/SD4vD6broQycjFPHxKy9VkppUSU0UFsJhxEq8tQ/LMXB0nY7dCijmqjLGSq1JWVWpKAOYCsAUGK1gVyDfgaVu8f6RbDPgje1hCwUKkbcB6k2uVea9rbrNPY+GjscmfqgEwDd0H/HkO4CK1M4bqLaYguOno1rQAJPSFx+Gx5ZAHIXH9Ijlj5k7de5XPnH2dCDOwyylJLuBsOA0t3PUkoxhcWPE4//ADjkBG/oEJy9vh0jeB5TeO90SfhxrayLEGT0kEj5zWSWx6La1Fpc0ncNBjtJKwfqJo/ZYW/5OEmJgaXESO8Iy+kDWg/9YHcT/S5zOcYRUNGPDp1Dgd4bB43BCiCfLQSaoqwWPc9rv3AWvYQ2pG76REteOv8AiewWxlIEaqYbI2Btqi+k/lYqVNlZvh8FRszBuZMWG+w91jdXex2l/OIkgHlB5p9Voqt7QUoZi1jnQx0/5Up2cd7Ex1CzZthXVWeFul4MsM+E86bjuLcegPCFPFYTWG1G/wDsbsR/kw7g+6M4dw/a1HWRvqEwDFpHD/amKorJ+zmMI2aFpD6Z1Fr92ji3rBJKw5of3L7Ect4AFvousqYZr3Nc06XXDrCCLnxAbcp6oRnOWsp1QWHwkSPo8HsZ8iOSunuyrro5ZuA1SBx+fU+6DZhhTBEX4rrcLTBcW/8AbY9fvZAczaWl7XcCbnfitGOTsRliqOTcLqBV9dviKpK6ZzSEo/h6upgKAFFsrf4Y5KsiUaXJJpukqEnL01oYFnYtbGq7A1UXRdacLTmyxU3IrgG37rPN0h+NWw7h8IP25AiOKrp40McAL3k9Vpqv/wCPS3YN5cyQJ6/lczXe51cxsB9OixxXNs2t8Uen5LjRpB3cbz9PZHqD5MxYWnmZXA/pzGDTvckNXc4TE6tgTp2G1x/pYZx4yNUXaN1fE/8ALYbxMdBJ9kF/UeB1sFRm7JmOLJJN+n3KuyjGuq1TqbAvtNuh6wq8ZX0PLBdpDvU2P3UbTsK9GFmWNcNdAh20jjyu32nspsqCq/RUaGOaBExci4I6LNmWBNPx0pbuSAbcbwszsxL3A1RDg2zuBA2PAT+E9O9oW7WmHcS5lAlrSNL9jxb0josNfFksA1eGTa03J2tx3QnF5kSee0TxA5jgqXVy7cxJ3Gw4WV0ijD+BzBtN4b/Mu2GrSJI32KrzkywOO867RYOgOHnZB2YgauuwPzstmKqh7C0HVxmfT0IVqKN7sD06+hwPA+26xfqDEAt1f5c+anl2KD3OYdpN+XBYc+w8QB/HcJsIeRWc/E5+sZUX0PDKcm63UmWXT6RzAQUSy7+Kz4jCw6y0YFliobAte66dMQkqknOsK28FhatgKswRawIzgPwgzN10GVgTziD+VlzOka8KthCu+KZ+bBA8rdJcTzPpxWzN65DCdrQhWBfA7pOOPi2OyS8kgxg8Rof0JnttK7LJM5iL3mfnquFpCT6AIzl74c0TaY9ISc0ExuKTPR24oFtoF9xbusgGuo0m4A5W4/hCRi4kcCCPUWPqfdFqNMftg8OB2mNz9li4mpsox9cm0dh7Bc/j8OS3rw5cvwi2ZO0v08Y36mAPusGaAh3e5V4qmQ9o504ktdef+vUDorKuI77/AAR5LTWAaYe3w7yR9+CGYz+XhJIF/nktsakY5XE2MrDmZP0H9Lfl+Ma7wm3A8bcvdAX1bC9yfZTpVo24K/EU2E30GsrvLdnXA6j7mJ8ysOc3HT588lbUxMsm0zPU8lRVeHMINirrWyr2qOae2620WwFSGRUWsiAtl6MjWzPWbKfDGJCaoVUHwVBBfUckqnOlJQABYbrUDdZWrSxXYGikJXRZY2G9Tx59EDwVLUbo6TpAA4LFnfo3YFWwfntWwb1WHDOUs0qS5RwgkhXgqgLm7yBfCujyRfB2LT1E+0oRSEDz+2y6TBYP/i1HjYd+J7rLkZrxpl9SsXev3AA9vYLsXgaGtH/Vce0AXHMR3bcro8Jig+3Jod9fuFjkaVsy4ylqdPGR5AR/tZMzYZafnREqxAovJ3NgY+bx7rPj3+GTsNvK32UJ7LvoynBCpTaZIvBG10GxuWtbN5Mei2YCs4uIO0yPM2+ysx7f/Y7rHz0901NxdCmlJHHVmkEzPTt8Cam/n8uFqxHiJWGpvHzmt8XaME1TNFOta6jXq6uN+CyNfupSRf5ur0LsyVCQ4Si37UsEIXivn3W3LMRII5fTgmroTJGeqwhZ3hFazVkq0QVeypRRukrNkygACwLbh2SsbFvwm/VWkC7COBo6d1tqmBJPVU4Tid1Xj3zA6jzhYH5To6K8YWYcWZPmlhBfvZPVCfCC4WmWkY47lYXwzJ8iHHyXWYat4WNHAD1nj1XPYGlZ3YD0RnLmX6xbvFiuZlZ1ccSeFYS0iLscTHnBRXIQA98mxAAHS5+/sqsipRULjs+ZHWTH1+iIHLSC1zbCRPKN7fhIlL0NSJ12EsI38Qgnob/WfNCsbiIHr5XXRVaRh0bCHCORG4XM5pTIbI7+nwqMbt0Wl0NgacukbRJ6KWcQZ4XHpe5VeSYqGPEbQXdvh9lVnFQmmZHieTA/6tiT86hNf6oUnqzkqrjqJG0qpwkSp4upH0/Kz4WsSd7FdKK1ZzptWSa1NVdI9vdSAkn0H3UHQrFDPUP3V+AEXVVRtgrqFgmIVI0PqKh70znqpzlehYznJKsuTIAFsCIYIRdYWIhh22lEi0QjgjMgfAq8YZcPnzdSw29uIVdZxLj6LJFeZtm6xmfEcAFPDW72soVT4lrFGNJ6BNm9CMYVwTjA5SPyjOErAPDudiNr3QLCO2HWUZy47TuDI8iuflR0cT9HVZZRGoTxiOhk3XRFg0kdZ5Rb8/RcpQcQ5rxts7tMj6LrBD2tIPDxRvI+fRYWaWjE4yBzuI5i5hc1+ojo8IEA8+Rv7T7Lra7bEiLRqO9ufv7LmP1M1r2nTwiek8Qpx6kD2gZkVFupxebRMfS3E3WXOq7jqPlHIDh85JstxcTPC3c9PRQx7/CZ4g/dauL5ir8DmMW6ywYfEhu/Za63HzQqvuutBao4+R7s3nF7+iTaw4b/AFQ0OT6lfginNhJztjwT61hp1Tsrw9So0Q3Za5yrc5RL1BzlJAnOTqslJAGRgW/D7LAxbcPsqyLRCdB0AlZ2vU3u8PcqsFIxrtj8z6RTXf4gjOFbrY3z/KBG7ij2VuIaCPhI/H1UZeiMPZqoUdhzkn7BGMKACCTznzMofRqCRNj14/AiTadp3sFgmzpRQao1dIAP8Taexmey6HLYuZtY24deosuSy+udBEWmLjZGcLiw0ATwifysWSNGqLsLZi7csjxWPI2K5+phNepoIJO4nYdpWrFOMcuRkx7IPVxpa4kGCLapmxM2UY02TJpIFnBljy127ZM8I4H0QrMq5Np+TK243Hy8mZPP7fOax6NRk810oJ/pmDJLXFAjFM8N+v2QatuumzOhDQefz8rln7roYnaOdlVMQKdQBTyniSbSr9SzAq2VDAs1KJKjqTEqAHJSUCUkAVU3LbS4LBTWymVWReJrmYHL7pSqqb7+g9E9V1lRKkWk7ZXRF0fy5nhHce3+kCwzZhdHgh4e0fX+0rK9DcS2acThyYLdxJvzmylgscWkh1uyI6QQQBwHqhlShLoNj+FgTvTOglW0FqGPsevz7hbaGZiB6fOa5ZuL0mD6q/8A8q0g/hRLGXWQ6bFZmAzn0Fr/AIXO1sSS7nx69fsq6mYS3rF/9qn/AMiQOfz8+yvjxUKy5LGAJcLX2AHqugw2UEUvFv8ACh+Q0NVUO8wu0oURqngLc+90vNlp0i+LHatnFZnlx/ZM7ifWVwGKZDivWswoyKg7n8fOi8zz2jpcOs+y3/GnZg+TGmC08qKUraYyYKs1KkFTlAE5TSoymlBI5KSjKSAIsWoGyysWluyqyUW0ksQ6yjSKhWddQBqwpuumwQ8EdD5n/a5fDbrp8E6wHT+vwsuY04ew1QNp4wJWXFQ42358Qnw9eACPJV4qre3FYK2dK9GDFUPDO3zZDKNb+Q4IrmT4pTKDYIhwiRK14142zLk/SSNgu2e4n58sqab76exHdFMswwNN4dw994I+cQhNBsVZ/wCqtGSdopOLVM7rIqYDPDYmxvw7ovSxNiOAtbt16LlMDjHQADAm56osytHDfnzPFc2cfK2dCLVEqhkuPMO8+S8+z4CTPMx34ruRV36T/S4nPqchxi0zbgY+i3/G0zn/ACdnNpJEJl0jASCeVFPKAJSmlNKSAHlJMkgBmlaqL1lCtpbqGSiVUwZCYOkp6ouq2m6gDdhzdHsHV8Pzgufwzro6ww3y99/os+UfiCQq+AR85Ko1yqKNbwxzVb63vb0WTjs28tFWbVzo3XOVSieOqzbe6wuK3YlxRhzSuRqy/On026YkczNvyrMPi4M+ZQx9RWUqylwXpFVklq30dRgMVNpgIuMTbft9lzGCq2lbade/msU8ezdDJoO1sTAd2K4/McT4Dfc2+h+qOVMV4fl1y2avuB5+cp2CIjPIHakgUoS0raYx5TqEJAoAnKSjKcFADpJkkAOArKe6YmwUZQBOqogpF0pgoJNWHddFhX8MdkFplbaT7JU1YyDoIUqtoT1nLFSqwp1anhSeOx/LRkeZKpqGArSqa+y0oyMzypsKi1TaFYg1Ua0LfTxE7IMHlFctAkEpM4rsdCT6CFVsADzXPY90unojWPxwBsLC0HkNygFZ0uMKca9kZGVQknSThQkxCSQQAxamU0yAIyklCSALJsmCSSAEkE6SgCymtNJOkqSLxJA3U6h8KSSoX9FEqFbZJJMFFNMK8iyZJDBDsatFNMkqssivGu2+cf6WIp0lePRVjJkklJAxSSSUkCCSSSCRuKdJJA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6630" name="AutoShape 6" descr="data:image/jpeg;base64,/9j/4AAQSkZJRgABAQAAAQABAAD/2wCEAAkGBhQSERQUExQVFRQVGBcVFBgXFRQXFxUYGBcXFBcYFRcXHCYeFxkjGhcUHy8gIycpLCwsFR4xNTAqNSYrLCkBCQoKDgwOFw8PGCkcFxwpKSkpKSkpKSkpKSksKSkpKSkpKSkpKSkvKSkpKSkpKSksKSkpKSwpKSkpKSwpKSwsKf/AABEIAQAAwAMBIgACEQEDEQH/xAAcAAABBQEBAQAAAAAAAAAAAAAEAQIDBQcGAAj/xAA/EAABAwIEAwUGAwcEAQUAAAABAAIRAyEEBRIxQVFhBiJxgZETMqGxwfBCUtEHFCNicuHxFYKissIWNENzkv/EABgBAAMBAQAAAAAAAAAAAAAAAAABAwIE/8QAIREBAAMAAwEBAAIDAAAAAAAAAAECEQMhMRJBImETMlH/2gAMAwEAAhEDEQA/ANJDoCa2oOBhAMzVv4gAeX2EVhsWx7oAPzCcXj9T7EEzxTSSNoPp9VMaQAvsowWHY+iczAmJC1MRU4sAHiD5qI4134dJje5n5I/91adi71KGrZU1zxOoWMwYmI4c1jv8GGNzaLFlxExHGwKNoPLt2EKs/wBP0u7rHFwNjqA85lVnartG/D0wxkms7hqDtDeZIG5/ul9TDVa7Lp6r2t3cG+MKNuJb+YQsQxuc1nGajz5m3wQ9PtA9p9426mEf5JUnixurswYNyPQyoP8AW6U2+NvTmuI7Ndqm1BpN6m44mY4TxXRMdVqN91sXsYsbnvEecdUvq0pTGLF2cX4HwU1HO6ZA3C5l9Gu0EkCx0xqEkkTbyjxum/vBZp10zJHgSN/JKJtHpO0ZimnYrxcCdxPIrnsEym4E/wASmAJ/FEc+8IhWeDzSkBpDhbpErX1LW76KxL9IsL8L7/ogxjCPeAB5z3T5jZOzB7CzVBI6SJ328pQGDr0w6+turg42BsZB4jiibdlJDm9V3uNMcxJG8KOrj3iznG/AC/xVhVyqW6g9xgSIIvHKyHfk2s2eY4zBG88toj4rHzMlkpMPSBBMuNrhwEnpYfcqqbhHe1Db91zpveHCWiRyEj/aVfYTLdFw4nxIj4KDGOaHNcS3fS642IN/In0JVIjpqFRistN3yJbBvPekjzjTf0XsNljywvFg0kiTEEX8idp8OCu67WlwJ2LXNdaD+YHyg+qjptmkxjh3nRO/eAjUTHAj5peH8wIxOGZaSATYxHilw2GY0k6mHwDQRy2UX+lN/O8+Q/ReGTAGQ5/SzUToWDqg/MPUfRV2KwbXEEPEk9NuhCmpZUB+J1/6R8ktPKGgzf78kFmn4bL9JB1uPQwfkiK7LHoJnkRf6JwFt1DimktgTeAfCb/BPJPIU3arMalDCGrTjcOfz0nlyiQs+q52yszU33iLg7+vFdV2uzanVPsA4EtMvE7EC1ul/sLPq7qFCYMuPwUbzsuvjrldlU5liC47qup1OZv0SYzGanHgoQI7xNluIxKZ7X/ZjMRTxNNzttQBPQ29R9FvNJxgECZ59YB/VfNuDcXOAG5NvElfSOWMIwzQRcMbM/maJv5hb8TtGvYfCh5OoS0d0dYkT5beSfWwFMm4tpJPGRef/H1U+XjuSNnOc4eBcSpHUyTPCCPXr5BHpZCvpYpgsY0mIsLdHHiq3Mn0SbCIHeiRM7THI3/zKvnYNpvxmeHKI8Aq7N8lbUOpxIFgdMSSTAknxWbaUwBfTFYNFFxAAc0jvQ0GBe+1yOaFdgamvQPwjvSLRNiOm/orbJ8JLCBqaGucOpdMEnwgCPFN/wBFratQq+uokcbDbj8EWj+mcDYDDYilv7vQzO0R4ovCVyDBaYOoneRsIHOCQEfh6NQTrcHDhaD68krMPAsBx+K1WGs6DOph7e5aTBVdUy5x1CRAAbEbgkj6SrwUvJeLAteDHP1HODWsM6mAlnN1w1onpceSlwdV2o6YJIIHICR3jyEj5InFsDcRTc7YtLAeTpkA+M/NNyqmGvrAcHCD0IkAeF1mTXWjokgckrSnNTMgb0Tg0LwK9rCRFhB5k6KbocGu0mHGYFt7XFkXKgxeGa8Q7bbyO6BExvbGczzkgmZFzBIieq47H1ZcSu57adjazKzvYNL6ZAcBPeE7i+4niubZ2KrnvVC2mwXcSZ0jnCnWmdy6L8kWjIcy9ya8ypsZhtDiAZANjz6qOhTLtlRBNl47wC3vstnPt8GG/wDygCm4ddgfAi/qsRwOHDILt12GV5i+m5tSnLXD0d0IWJtkqRxzMNmaQ0eHX59VVY/tZh6RhzgTxggwuJzjtq/EsbRpS15vUjgBwB6n5Lm8TldQEQJ+niVqbR+Mxxz+tfwnajDVPdqtmJgmD8Uc9wc0gbEEdLhYDmGFqMvPDgur/Z12t7/sqrjDrNJJ96eI9UVnWbVxpmWt0077kucedyd/L5on2v3KaHfFeIH2FTIT14u6/FN1pQQnwOSAjvzPwSX5/BSOA8/FQ6kGZiMP7RulxBB+5Vb2faQ2pe4eZ5mwi/grYVAqvAvDa1ZtgDDvGJCxM9w1+L0U+qX2ab5pNcbp4JlJoXtITWulKSgjtCaWQeC8HdSlcAgkVTDgkHiPrus+/ag4UqbGMsXEl3gNh8/RaLpH3Kyf9qebCpVbSbHc3I5n9FmylPWb1qJc5HUMJoFhdEYPCouoBJEdB98VKbfi9afqqa6HCR9wrGlmMKuxhvPFAfvKM0fXy6Br6zGGqyQakmY4AwBPqonZ/i2ta4yJO5A4K27LYo1KekwQywnzKs8VTJ95jQ0Dg6b8bRssTOKZsdKDB5g7E2qN4e9EeqrstYRXOn8N/QhG4zNiCWtAAHJVmUYvTWY43AfLhzBNwfESqU3EeTH0TlDtVGm7m0H1F/iivY8UJkz2mhT0m2kQjAOqt+OchakDZSvakQA2LxAp7g35KrxefhnAEcf8q3xFBrwQ4AzZUj8ip7OJIkfiG3KAiI/6UytcPWFRocJvwO4VZgaeutWJ4dwfH9EZhqVFsaRBHGXT8UlHD02uc5pu4yb8d05gb0snDikDZUmnovEo08ICF4keacR4JdHJBPFtkhsngptRsJGirVDB4WKwfNzrqPdM3N+Ym3r9VvGKpSwrBsbAqOb/ADH0Eqd1uGPU1EARPDdB4/E96R1H1UGKxJItYiZQdSpbeVH5dE2QYmvJugalRTYgEoOLrorGOa07LoezGLfD2UyA8w5urYxwVlVxOKmaga1vEkEE9ADuqrB0wGDTZ24PGyixWYVHWcZ6ypTX6npeLRWuSZj8XvzUOWiXX24of2cm5V9lNJrBqdAtZztgfDieip/rCHdpaP2P7aNbRaxweWjZ8Q34/RdllubU64d7OoHFu8cOscuqxoYr2gllNz/56rtLB/SLCPAFWGXZ0+lUa9rqepvBkwRyNtis1vJ244bBDuaR7HJ+ExIexjxs5ocPMSpSq6jgNlCd/wBUv7sOSILE0tWtZ+QtTBT1QOMwR0kgExsOat02UaeQnkL3tQoylBCzjSQP5JdZTQlnomyQ3T9UpgqdF72qC0LneN9nh6r/AMrHEeMW+MLCsM+XmeR81sXbQzg6wBPu/VYr7Mh08rKV3Twp62XjczPRD/6b0gdVYUast3TXv6bbyVz7MOnIlQ18OQgqdKXADifirfHOkW+/uyiybBOfVDuDSHE8N5HxCtWeu3PaO+lpiMv9kX9Dp9BBjxuVUYnDH79V0eYP1OawbuieJ6r1fLuJ2Siyk12HMUsNFyjqeMAaRG3+FPiqQEKsDryE5n6YiPkT7V7j35eDEDUWgHwCs8vfrcKbKYEkAQNybbm6raVfbZdt+zjLG1KxqO3YBpHK5v6fIpxGlacaZl9D2dKm2Z0ta0+QARYco2hPlWxz68XJNSXSmmyQNJSFK56YXJhK6eEJWnmnQnJaZW+KaXDmlJXoQTy9qCUWXpCCUva/vYOsP5Z9CD9+CxvDgOBnn87ra+0sDCV//rd8limDmCeA+alyOnh8BVXOZJG0yo2YxsGRfqrCuA6Qqupg7lTjv1W2x4Hq15RuX5gG0iBvPqY+/VVtSlEovKCAXC1xxG0EbKkxGJVn+S1ywH2gc65+XIK/NZpELnm1fePG0fVV1TM3SLxE+J8ViY1XcG55ViY8lR4N8uIKkxGJNQ9FA4Q8LdY6StPay9nBWhfssrRWqsOxYHeMEAR/+nLPfaLq+w+L0Yuifzd0/wC5FZF4bFHJIZ6KQFKXK2uZDPVedKkICa+EaaMlJbivMkp0+CZHguUgUQcnallornFIHFeTghkjmHmvNpJHVQPWPuF4eKAgxmFD2uadnAg+YhYbiKRoVqlJ34HuHjBsfMQt5aFl37VcpFOrTriP4ndcBxc28+kDyWbxqvHbJcf7b76Son1wec2Q1Spuo21ryVH5XmyfEgR4oXACXR4qV1UESfvwTsvZLjHIlajxn9GmkQNQ2H3CFxGE1GWq1w47vS9vggKhLHE8Fje1ZjoGKEbCShsSy/z6I6viQUHVOoyqVRmIgTQIiTurTKMXpqNI/CQ4eRBUFXKop0HtM+1D5A4FpHD/AHR5L1Olp4JYe7DfKGJBAPFTA9FX5HWDsPSPH2bP+oR8qzmIXdUpYoy4TwS+BTDzh0TG73+KcZ6FISeXyQR4cllR6l7WkaXWvOdayjDk0PkGNwSB/dANFbvF3AHSBcyR7x26/wDFTmqI53j/AB+qpcNjJcWiO7pY7bvQ2XuJAjczw36lFYLEh7gWuBbA0wbkET6wYPh4pGsh0/RZh+1TEF9RtP8AI3YcCb38g1aOaxkjePhYG6yHtVX11ahJnvG/gYWbzinHXZcMapCkpVZtyRGb4YNY0jc3P35ILL3d4o6mNOYmJwY7aIuLqfLzDvL+6iq/2TKFaCJ8CpqeLhtbui8T9/fio8QQRP3ChrVr22TKmJssfPav0EIBkBMaxStfcwicLhdbgPM+HH5fFUicRmNWeXA6G6vwglvMAxPyTmjU7TEk2EbmeSixteLC66T9nuT+2r+0d7lKD4u/CPLfyHNKO5O38Yxo2U4UUaVOn+VoBPWLx0mUZrtaUphNAV3KSQblNcWjYH1TnTsEwt/ugiAb7pHApQSFG7GRutGkBTgotSdKyCvNj9+nWJ+Cq8NmA7zX7c4nUBEOHj9D1RhbLiJOwIIPjPQ7eUrn80aQ4y4bgUw7jMzLgRNy74RcJScCq+KYyo1wd3S7QWkFpb3SQXR3ok/8vSXLq7WaYtB0CYk6mtf6D08OPPUsb7T2hI1PI3LWyXBgYA0mNxrHn0U1LHPLmOdpOpoLIDdIa17u+ZHWfCOiGsX+Y4w02vqTuwuFgJjS2L+LSB0KyPHv7xWh9pMcHUiCf4je9cCCO8zuk9fPnxWc4xsypX9W4vJlTZgSYvtshcJZ3jZF4jcqXA5cagcQPdBPpf6FOPCt7pKr/IhDVTeeimqtslwVIue3jx9Eo6ansx1QsJaV72llJm+H4qtD1qI2GZnJwawkSVcUG6GT+J0T4cEBlOCLzqPutv4ngFYYpxPnt5rFmqhnOl2/mtt7MZY2hhqbG8tTurjcn75LEB03G63bKjNKnNu62fRUrCXJOj0jieEJiQraR2o8/gmOYkJXpQRIuvOuEpKQlM0epeL1H+7jr6lO9j93Rpk9rPMEfD13H6KixLgahaRvcXsQyXTxMQ42jh4K3r4UzLT/AFA/iF7X2ufoq7FM1PYdI1a3CCII00y4aoPEgfC+xSkQp8RlJcHPbUDC+A0AgN7tgKkbOtNhaJvNq9mPNMNmQA86u8Yc24LYmLRC7GrhNYIAbG+qIM8CCLjhxVdi8rYAwvDXANcHd0mJGrUY5QZvtdZxrVDnGZNfSJaAPaNpEx7ti8mALNjU0RzPCL8ji6lj97roO0mTmi0OGoNcfdduI28t+vyXJVMTIP31UrdyvTqoao2Su4ybJnUaLmOH8SpLQ0CdPdhzn2MNAIHCCSuUyPBPq1mtYJdqBAO24EnpNz0C1nL8uNBtV1R7CXQ5xcIAIEN0393gB0PElbrCdpY7jaBY5zDu0x9+UIvJmQ1zo/lHndWnbvAFtc1NLg2peXCJPMdIj0KGwFPTQHMy7yvCxZSnchMdcHwVPhsvdUqBjfM8AOZ6K2xLvjCMy8NZTni4z5DZKJxq1dSVaQpUw1n4Rc8SeZ9UFiK8jff6b/oiX1ZHjfw5ffRV+Jd3oGzQB+qIKTsIZPRbtl7NNNg5NHyCw/KaGqsxu8vaI8XALcKFmix2HBWqhdO56T2iidUCT2q0mkNRe1KLUla9ASak0uXiE0lBnylD00LyAkKHxOFa6DEOHuuES3qD9OMKVec+EAI2jUaNI0uF7uJEySbjSefAjwQeJFTU0OZqDZs2oRr1AgAahuBv0mTcKxqYwBBPr3nbref8Iwa5PtfqADXlnGNMm0NsXn3iNvLcyuDxGEEWK77t0/VQBF9LpJ43EQfvgs9fVKjaO3RSYmrpOwn8J7qx91ga090udLzHcHF1tuMruKBJOsy+pJIaRIp3mGvtL4sTfeBbfOuxmLDa/fGoEGBw1RYxxtI81olDMWxAbHRUrCVpR9ocsOIwzw4guDSWAC4cBIEm9yADss+ZakwdPv5rSnVpB8OazXE1JM/BY5G+KQVayibX/wCsQn4urIjjugWm/ULMQpaViyqZuOFvv1QjzeeoPqnNq3Hgmilf78k8xnVv2ZbOMoj+cHw+4W1SsX7NuDcTQJ4PHxFlr7Ki3XxK4mU0qMVVBjMyZSEuP1WsT0SaY5JNKp39p2H3A5xUbq+IqCR/DHXdGDV2fFNJKomYytTPfOqb8z/b+yuQ5MaIa5LKilelBpSonslOaV4oIM6gh6uERxTSEG5nO8vJoPETafS6zMtuVttWnIPUQsezzBmnWe3k4jymR8IU7rcZ3ZuiXYmkBzkxyAK1OjhYWcdif/eN/pf8lppctV8Yv6Gx1UMpuMbAnxssmxFYhxB8FqGZ1dVOoBvpdHWxWZ4prXFZu3x9xKuJL3QNyQB52XaYvsHSewFhLH6R1BIG5HX6rmsloh2IpjgDq8S24HwWksrLdK6nyWmJZdmmWVMO/TU24O4H7slc+QJP3wXW9vqgOHExOsRz4/fkuMwvfAAO26zaMapb6gVg8Roe1w4OB8Y4LU8j7QsrtEGHxdp38uayg2MWsjMuxxaReDMjgl9YLV1scqpzfL3VCDuADaduqjyLOhWpiT3hZ36+atNap6hMAMDgy0WYARtKK/d3O993kP1U2tKHoB9KmAIA+/FPlRB6eHINJCUBIHLxQZ8gbpNQKbpndLAQCkJCk1JpQHnFZt2+wn8eRxaD8x9Fozys97bYgOriLhrdJjnc/VYv4px+qjshU04ukTudTf8AitHq15WT4Wtoq03D8Lp+P+VplOvrALdiLfNaozyThcRWELL6re8Rxlai7ByFmuY4fRXcDzI+KXI1xd6kyFmnEU/Fdy6uByXG5HTLq7Byk+gV5m2W1H7OgclrjnpjljtQ9scy9oWsBlrbyOZt5rm8OyXABdT/AOlarjcAjcmY9CpWdjXSNTgAOUkk8d05jWYtkKd2Dc73QZHnP91EaTmmHAzxBsu/wuXNYAANtlNistbUaQ5oO/l5pXpE+Ct5j1yOUZu6i+W34Ecx+q7bK+0DKvHSeR++qzvG0/ZVnsmdJt81YZPULnDmYaPEnip0mYnG+SsfOtKbUUgehPaJdatiGi9SQusY8lAyspNaTWj5XpTAUh8UNpZTXPTJSNQR6Bx2c06XvOvyFynZnUIpPI3XFl79Vm6vL6nog9HZh2mfWBZSaWjid3EfRc1jaJEanAHluek+au6OW16hMNFMcSNyrfLeyjGHU/8AiP4l1/RZ+Y/T+5/HD4PKy5whrncbNPldd9kmEc1gD2xG20wrRlEDZO0ozC99MWadrKGjFO6w4+YlaYSs77YDViXRcACfQLN1eL07sdTBxBPJpPqQL+S7UsHJcX2LfFV/9Pwkf2XU1a6dY6K/p9V4GyH1qOpVULnlViEZlMa8KQYi10ESVSZjj6neBaQNuhnrN0SzqhzasX1nv5uJHhsPgj8iruYdQ/CRA9bhDVaercyZPlP0R+S0Se6N59Lf5UojtS1tq6rK81dUNwAPAqzJQmCw2hscUWFVA5hRLFCxqIDUpbgUSlCSV7UhvSkr0pjnjikbUlBHuUYwrPyj0T5XtSAUBeK9KRIPFQVsWxvvOA8wqDO8wcXFskNbytPmqv8Af2iRpLpHAEk+Y28U8GrnMu0tNoIp9889mj9VxeMrS4kmSSSeqtaeVvqe7ScOjiR5qQdkKhF7z1jl0U7VmVa8lY8VPZutprH+YEfVda0lyBw3ZN4I2EcZ/RdJSwUADlv1Wq9QnafqVczBcypf3NHfu686jGyelkQr/wBxSPy+R0R+kpCwoLpS1MgYTsiMLlzKfutAPNWLaZT20kMBm01OyhzUzWJ+lGnhrWp2peITZQ0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" name="Picture 8" descr="http://upload.wikimedia.org/wikipedia/commons/6/63/MEH_Paranthropus_boisei_29-04-2012_11-50-46_2592x388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620688"/>
            <a:ext cx="3384376" cy="5076563"/>
          </a:xfrm>
          <a:prstGeom prst="rect">
            <a:avLst/>
          </a:prstGeom>
          <a:noFill/>
        </p:spPr>
      </p:pic>
      <p:pic>
        <p:nvPicPr>
          <p:cNvPr id="26634" name="Picture 10" descr="http://www.dinosoria.com/tragedie/australopithecu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620688"/>
            <a:ext cx="3416725" cy="51212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-1548680" y="1556792"/>
            <a:ext cx="7772400" cy="1470025"/>
          </a:xfrm>
        </p:spPr>
        <p:txBody>
          <a:bodyPr/>
          <a:lstStyle/>
          <a:p>
            <a:r>
              <a:rPr lang="cs-CZ" dirty="0" smtClean="0">
                <a:solidFill>
                  <a:schemeClr val="accent6">
                    <a:lumMod val="50000"/>
                  </a:schemeClr>
                </a:solidFill>
                <a:latin typeface="Gulim" pitchFamily="34" charset="-127"/>
                <a:ea typeface="Gulim" pitchFamily="34" charset="-127"/>
              </a:rPr>
              <a:t>Rod Homo</a:t>
            </a:r>
            <a:endParaRPr lang="cs-CZ" dirty="0">
              <a:solidFill>
                <a:schemeClr val="accent6">
                  <a:lumMod val="50000"/>
                </a:schemeClr>
              </a:solidFill>
              <a:latin typeface="Gulim" pitchFamily="34" charset="-127"/>
              <a:ea typeface="Gulim" pitchFamily="34" charset="-127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2" descr="http://10cities10years.files.wordpress.com/2012/11/evolution-in-motion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3140968"/>
            <a:ext cx="6608056" cy="3717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http://10cities10years.files.wordpress.com/2012/11/evolution-in-motion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1855979"/>
            <a:ext cx="8892480" cy="5002022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980728"/>
            <a:ext cx="4748064" cy="1542033"/>
          </a:xfrm>
        </p:spPr>
        <p:txBody>
          <a:bodyPr/>
          <a:lstStyle/>
          <a:p>
            <a:r>
              <a:rPr lang="cs-CZ" dirty="0" smtClean="0">
                <a:solidFill>
                  <a:schemeClr val="accent6">
                    <a:lumMod val="50000"/>
                  </a:schemeClr>
                </a:solidFill>
                <a:latin typeface="Gulim" pitchFamily="34" charset="-127"/>
                <a:ea typeface="Gulim" pitchFamily="34" charset="-127"/>
              </a:rPr>
              <a:t>Vývoj člověka</a:t>
            </a:r>
            <a:endParaRPr lang="cs-CZ" dirty="0">
              <a:solidFill>
                <a:schemeClr val="accent6">
                  <a:lumMod val="50000"/>
                </a:schemeClr>
              </a:solidFill>
              <a:latin typeface="Gulim" pitchFamily="34" charset="-127"/>
              <a:ea typeface="Gulim" pitchFamily="34" charset="-127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342584" y="6237312"/>
            <a:ext cx="2801416" cy="620688"/>
          </a:xfrm>
        </p:spPr>
        <p:txBody>
          <a:bodyPr>
            <a:normAutofit/>
          </a:bodyPr>
          <a:lstStyle/>
          <a:p>
            <a:r>
              <a:rPr lang="cs-CZ" sz="2400" dirty="0" smtClean="0">
                <a:solidFill>
                  <a:schemeClr val="accent6">
                    <a:lumMod val="50000"/>
                  </a:schemeClr>
                </a:solidFill>
              </a:rPr>
              <a:t>Kateřina Nečasová</a:t>
            </a:r>
            <a:endParaRPr lang="cs-CZ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6">
                    <a:lumMod val="50000"/>
                  </a:schemeClr>
                </a:solidFill>
                <a:latin typeface="Gulim" pitchFamily="34" charset="-127"/>
                <a:ea typeface="Gulim" pitchFamily="34" charset="-127"/>
              </a:rPr>
              <a:t>Znaky</a:t>
            </a:r>
            <a:endParaRPr lang="cs-CZ" dirty="0">
              <a:solidFill>
                <a:schemeClr val="accent6">
                  <a:lumMod val="50000"/>
                </a:schemeClr>
              </a:solidFill>
              <a:latin typeface="Gulim" pitchFamily="34" charset="-127"/>
              <a:ea typeface="Gulim" pitchFamily="34" charset="-127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Blip>
                <a:blip r:embed="rId2"/>
              </a:buBlip>
            </a:pPr>
            <a:r>
              <a:rPr lang="cs-CZ" dirty="0" smtClean="0"/>
              <a:t>od </a:t>
            </a:r>
            <a:r>
              <a:rPr lang="cs-CZ" dirty="0" err="1" smtClean="0"/>
              <a:t>austalopithéca</a:t>
            </a:r>
            <a:r>
              <a:rPr lang="cs-CZ" dirty="0" smtClean="0"/>
              <a:t> se odlišuje těmito </a:t>
            </a:r>
            <a:r>
              <a:rPr lang="cs-CZ" dirty="0" err="1" smtClean="0"/>
              <a:t>zanky</a:t>
            </a:r>
            <a:r>
              <a:rPr lang="cs-CZ" dirty="0" smtClean="0"/>
              <a:t>:</a:t>
            </a:r>
          </a:p>
          <a:p>
            <a:pPr indent="98425">
              <a:buClr>
                <a:schemeClr val="accent6">
                  <a:lumMod val="50000"/>
                </a:schemeClr>
              </a:buClr>
            </a:pPr>
            <a:r>
              <a:rPr lang="cs-CZ" dirty="0" smtClean="0"/>
              <a:t>  cílevědomou výrobou a užíváním nástrojů</a:t>
            </a:r>
          </a:p>
          <a:p>
            <a:pPr indent="98425">
              <a:buClr>
                <a:schemeClr val="accent6">
                  <a:lumMod val="50000"/>
                </a:schemeClr>
              </a:buClr>
            </a:pPr>
            <a:r>
              <a:rPr lang="cs-CZ" dirty="0" smtClean="0"/>
              <a:t>  větším mozkem </a:t>
            </a:r>
          </a:p>
          <a:p>
            <a:pPr marL="620713" indent="-261938">
              <a:buClr>
                <a:schemeClr val="accent6">
                  <a:lumMod val="50000"/>
                </a:schemeClr>
              </a:buClr>
            </a:pPr>
            <a:r>
              <a:rPr lang="cs-CZ" dirty="0" smtClean="0"/>
              <a:t>mnohem menšími zuby, menší čelistí a     zubními oblouky</a:t>
            </a:r>
          </a:p>
          <a:p>
            <a:pPr marL="620713" indent="-261938">
              <a:buClr>
                <a:schemeClr val="accent6">
                  <a:lumMod val="50000"/>
                </a:schemeClr>
              </a:buClr>
            </a:pPr>
            <a:r>
              <a:rPr lang="cs-CZ" dirty="0" smtClean="0"/>
              <a:t>stavbou některých kostí – mají tenčí lebeční kosti, velkou hlavici a kratší krček stehenní kosti a nezešikmenou pánev</a:t>
            </a:r>
          </a:p>
          <a:p>
            <a:endParaRPr lang="cs-CZ" dirty="0"/>
          </a:p>
        </p:txBody>
      </p:sp>
      <p:pic>
        <p:nvPicPr>
          <p:cNvPr id="4" name="Picture 2" descr="http://10cities10years.files.wordpress.com/2012/11/evolution-in-motio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5723874"/>
            <a:ext cx="2016224" cy="11341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10cities10years.files.wordpress.com/2012/11/evolution-in-motion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5723874"/>
            <a:ext cx="2016224" cy="1134126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6">
                    <a:lumMod val="50000"/>
                  </a:schemeClr>
                </a:solidFill>
                <a:latin typeface="Gulim" pitchFamily="34" charset="-127"/>
                <a:ea typeface="Gulim" pitchFamily="34" charset="-127"/>
              </a:rPr>
              <a:t>Nejstarší nález</a:t>
            </a:r>
            <a:endParaRPr lang="cs-CZ" dirty="0">
              <a:solidFill>
                <a:schemeClr val="accent6">
                  <a:lumMod val="50000"/>
                </a:schemeClr>
              </a:solidFill>
              <a:latin typeface="Gulim" pitchFamily="34" charset="-127"/>
              <a:ea typeface="Gulim" pitchFamily="34" charset="-127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Blip>
                <a:blip r:embed="rId3"/>
              </a:buBlip>
            </a:pPr>
            <a:r>
              <a:rPr lang="cs-CZ" dirty="0" smtClean="0"/>
              <a:t>nejstarší </a:t>
            </a:r>
            <a:r>
              <a:rPr lang="cs-CZ" dirty="0"/>
              <a:t>nález rodu Homo pochází z </a:t>
            </a:r>
            <a:r>
              <a:rPr lang="cs-CZ" dirty="0" smtClean="0"/>
              <a:t>Etiopie – 2. 11. 1994</a:t>
            </a:r>
          </a:p>
          <a:p>
            <a:pPr indent="277813">
              <a:buClr>
                <a:schemeClr val="accent6">
                  <a:lumMod val="50000"/>
                </a:schemeClr>
              </a:buClr>
            </a:pPr>
            <a:r>
              <a:rPr lang="cs-CZ" dirty="0" smtClean="0"/>
              <a:t>je </a:t>
            </a:r>
            <a:r>
              <a:rPr lang="cs-CZ" dirty="0"/>
              <a:t>starý 2,33 milióny </a:t>
            </a:r>
            <a:r>
              <a:rPr lang="cs-CZ" dirty="0" smtClean="0"/>
              <a:t>let</a:t>
            </a:r>
          </a:p>
          <a:p>
            <a:pPr marL="620713" indent="-261938">
              <a:buClr>
                <a:schemeClr val="accent6">
                  <a:lumMod val="50000"/>
                </a:schemeClr>
              </a:buClr>
            </a:pPr>
            <a:r>
              <a:rPr lang="cs-CZ" dirty="0" smtClean="0"/>
              <a:t>byl nalezen na území typickém výskytem  </a:t>
            </a:r>
            <a:r>
              <a:rPr lang="cs-CZ" dirty="0" err="1" smtClean="0"/>
              <a:t>australopithéka</a:t>
            </a:r>
            <a:endParaRPr lang="cs-CZ" dirty="0" smtClean="0"/>
          </a:p>
          <a:p>
            <a:pPr>
              <a:buBlip>
                <a:blip r:embed="rId3"/>
              </a:buBlip>
            </a:pPr>
            <a:r>
              <a:rPr lang="cs-CZ" dirty="0" smtClean="0"/>
              <a:t>nejstarší </a:t>
            </a:r>
            <a:r>
              <a:rPr lang="cs-CZ" dirty="0"/>
              <a:t>nález druhu </a:t>
            </a:r>
            <a:r>
              <a:rPr lang="cs-CZ" i="1" dirty="0"/>
              <a:t>Homo sapiens</a:t>
            </a:r>
            <a:r>
              <a:rPr lang="cs-CZ" dirty="0"/>
              <a:t> byl nalezen ve španělských krasových jeskyních </a:t>
            </a:r>
            <a:endParaRPr lang="cs-CZ" dirty="0" smtClean="0"/>
          </a:p>
          <a:p>
            <a:pPr indent="15875">
              <a:buClr>
                <a:schemeClr val="accent6">
                  <a:lumMod val="50000"/>
                </a:schemeClr>
              </a:buClr>
            </a:pPr>
            <a:r>
              <a:rPr lang="cs-CZ" dirty="0" smtClean="0"/>
              <a:t> je </a:t>
            </a:r>
            <a:r>
              <a:rPr lang="cs-CZ" dirty="0"/>
              <a:t>starý 800 000 </a:t>
            </a:r>
            <a:r>
              <a:rPr lang="cs-CZ" dirty="0" smtClean="0"/>
              <a:t>let</a:t>
            </a:r>
            <a:endParaRPr lang="cs-CZ" dirty="0"/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6">
                    <a:lumMod val="50000"/>
                  </a:schemeClr>
                </a:solidFill>
                <a:latin typeface="Gulim" pitchFamily="34" charset="-127"/>
                <a:ea typeface="Gulim" pitchFamily="34" charset="-127"/>
              </a:rPr>
              <a:t>Zástupci druhu Homo</a:t>
            </a:r>
            <a:endParaRPr lang="cs-CZ" dirty="0">
              <a:solidFill>
                <a:schemeClr val="accent6">
                  <a:lumMod val="50000"/>
                </a:schemeClr>
              </a:solidFill>
              <a:latin typeface="Gulim" pitchFamily="34" charset="-127"/>
              <a:ea typeface="Gulim" pitchFamily="34" charset="-127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2" descr="http://10cities10years.files.wordpress.com/2012/11/evolution-in-motion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5" y="5013176"/>
            <a:ext cx="3279687" cy="18448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6">
                    <a:lumMod val="50000"/>
                  </a:schemeClr>
                </a:solidFill>
                <a:latin typeface="Gulim" pitchFamily="34" charset="-127"/>
                <a:ea typeface="Gulim" pitchFamily="34" charset="-127"/>
              </a:rPr>
              <a:t>Homo </a:t>
            </a:r>
            <a:r>
              <a:rPr lang="cs-CZ" dirty="0" err="1" smtClean="0">
                <a:solidFill>
                  <a:schemeClr val="accent6">
                    <a:lumMod val="50000"/>
                  </a:schemeClr>
                </a:solidFill>
                <a:latin typeface="Gulim" pitchFamily="34" charset="-127"/>
                <a:ea typeface="Gulim" pitchFamily="34" charset="-127"/>
              </a:rPr>
              <a:t>habilis</a:t>
            </a:r>
            <a:r>
              <a:rPr lang="cs-CZ" dirty="0" smtClean="0">
                <a:solidFill>
                  <a:schemeClr val="accent6">
                    <a:lumMod val="50000"/>
                  </a:schemeClr>
                </a:solidFill>
                <a:latin typeface="Gulim" pitchFamily="34" charset="-127"/>
                <a:ea typeface="Gulim" pitchFamily="34" charset="-127"/>
              </a:rPr>
              <a:t> </a:t>
            </a:r>
            <a:endParaRPr lang="cs-CZ" dirty="0">
              <a:solidFill>
                <a:schemeClr val="accent6">
                  <a:lumMod val="50000"/>
                </a:schemeClr>
              </a:solidFill>
              <a:latin typeface="Gulim" pitchFamily="34" charset="-127"/>
              <a:ea typeface="Gulim" pitchFamily="34" charset="-127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cs-CZ" sz="2600" dirty="0" smtClean="0"/>
              <a:t>člověk zručný</a:t>
            </a:r>
          </a:p>
          <a:p>
            <a:pPr>
              <a:buBlip>
                <a:blip r:embed="rId2"/>
              </a:buBlip>
            </a:pPr>
            <a:r>
              <a:rPr lang="cs-CZ" sz="2600" dirty="0" smtClean="0"/>
              <a:t>žil před </a:t>
            </a:r>
            <a:r>
              <a:rPr lang="cs-CZ" sz="2600" dirty="0"/>
              <a:t>2,4 – 1,5 milióny </a:t>
            </a:r>
            <a:r>
              <a:rPr lang="cs-CZ" sz="2600" dirty="0" smtClean="0"/>
              <a:t>let</a:t>
            </a:r>
          </a:p>
          <a:p>
            <a:pPr>
              <a:buBlip>
                <a:blip r:embed="rId2"/>
              </a:buBlip>
            </a:pPr>
            <a:r>
              <a:rPr lang="cs-CZ" sz="2600" dirty="0" smtClean="0"/>
              <a:t>byl </a:t>
            </a:r>
            <a:r>
              <a:rPr lang="cs-CZ" sz="2600" dirty="0"/>
              <a:t>asi 130 cm </a:t>
            </a:r>
            <a:r>
              <a:rPr lang="cs-CZ" sz="2600" dirty="0" smtClean="0"/>
              <a:t>vysoký, vážil </a:t>
            </a:r>
            <a:r>
              <a:rPr lang="cs-CZ" sz="2600" dirty="0"/>
              <a:t>30 – 42 </a:t>
            </a:r>
            <a:r>
              <a:rPr lang="cs-CZ" sz="2600" dirty="0" smtClean="0"/>
              <a:t>kg </a:t>
            </a:r>
          </a:p>
          <a:p>
            <a:pPr>
              <a:buBlip>
                <a:blip r:embed="rId2"/>
              </a:buBlip>
            </a:pPr>
            <a:r>
              <a:rPr lang="cs-CZ" sz="2600" dirty="0" smtClean="0"/>
              <a:t>lebka byla zaoblená, čelo </a:t>
            </a:r>
            <a:r>
              <a:rPr lang="cs-CZ" sz="2600" dirty="0"/>
              <a:t>ploché, </a:t>
            </a:r>
            <a:r>
              <a:rPr lang="cs-CZ" sz="2600" dirty="0" smtClean="0"/>
              <a:t>mohutné </a:t>
            </a:r>
            <a:r>
              <a:rPr lang="cs-CZ" sz="2600" dirty="0"/>
              <a:t>nadočnicové </a:t>
            </a:r>
            <a:r>
              <a:rPr lang="cs-CZ" sz="2600" dirty="0" smtClean="0"/>
              <a:t>valy, bradový </a:t>
            </a:r>
            <a:r>
              <a:rPr lang="cs-CZ" sz="2600" dirty="0"/>
              <a:t>výběžek nebyl </a:t>
            </a:r>
            <a:r>
              <a:rPr lang="cs-CZ" sz="2600" dirty="0" smtClean="0"/>
              <a:t>vytvořen</a:t>
            </a:r>
            <a:r>
              <a:rPr lang="cs-CZ" sz="2600" dirty="0"/>
              <a:t> </a:t>
            </a:r>
            <a:endParaRPr lang="cs-CZ" sz="2600" dirty="0" smtClean="0"/>
          </a:p>
          <a:p>
            <a:pPr>
              <a:buBlip>
                <a:blip r:embed="rId2"/>
              </a:buBlip>
            </a:pPr>
            <a:r>
              <a:rPr lang="cs-CZ" sz="2600" dirty="0" smtClean="0"/>
              <a:t>měl </a:t>
            </a:r>
            <a:r>
              <a:rPr lang="cs-CZ" sz="2600" dirty="0"/>
              <a:t>menší stoličky a větší mozek než </a:t>
            </a:r>
            <a:r>
              <a:rPr lang="cs-CZ" sz="2600" dirty="0" err="1" smtClean="0"/>
              <a:t>australopithék</a:t>
            </a:r>
            <a:endParaRPr lang="cs-CZ" sz="2600" dirty="0" smtClean="0"/>
          </a:p>
          <a:p>
            <a:pPr>
              <a:buBlip>
                <a:blip r:embed="rId2"/>
              </a:buBlip>
            </a:pPr>
            <a:r>
              <a:rPr lang="cs-CZ" sz="2600" dirty="0" smtClean="0"/>
              <a:t>měl </a:t>
            </a:r>
            <a:r>
              <a:rPr lang="cs-CZ" sz="2600" dirty="0"/>
              <a:t>vzpřímenou </a:t>
            </a:r>
            <a:r>
              <a:rPr lang="cs-CZ" sz="2600" dirty="0" smtClean="0"/>
              <a:t>postavu</a:t>
            </a:r>
          </a:p>
          <a:p>
            <a:pPr>
              <a:buBlip>
                <a:blip r:embed="rId2"/>
              </a:buBlip>
            </a:pPr>
            <a:r>
              <a:rPr lang="cs-CZ" sz="2600" dirty="0" smtClean="0"/>
              <a:t>vyráběl </a:t>
            </a:r>
            <a:r>
              <a:rPr lang="cs-CZ" sz="2600" dirty="0"/>
              <a:t>nástroje z kamene a </a:t>
            </a:r>
            <a:r>
              <a:rPr lang="cs-CZ" sz="2600" dirty="0" smtClean="0"/>
              <a:t>ze </a:t>
            </a:r>
            <a:r>
              <a:rPr lang="cs-CZ" sz="2600" dirty="0"/>
              <a:t>zvířecích </a:t>
            </a:r>
            <a:r>
              <a:rPr lang="cs-CZ" sz="2600" dirty="0" smtClean="0"/>
              <a:t>kostí</a:t>
            </a:r>
          </a:p>
          <a:p>
            <a:endParaRPr lang="cs-CZ" dirty="0"/>
          </a:p>
        </p:txBody>
      </p:sp>
      <p:pic>
        <p:nvPicPr>
          <p:cNvPr id="5" name="Picture 2" descr="http://10cities10years.files.wordpress.com/2012/11/evolution-in-motio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5723874"/>
            <a:ext cx="2016224" cy="1134126"/>
          </a:xfrm>
          <a:prstGeom prst="rect">
            <a:avLst/>
          </a:prstGeom>
          <a:noFill/>
        </p:spPr>
      </p:pic>
      <p:pic>
        <p:nvPicPr>
          <p:cNvPr id="23554" name="Picture 2" descr="rekonstrukce podoby člověka zručného"/>
          <p:cNvPicPr>
            <a:picLocks noChangeAspect="1" noChangeArrowheads="1"/>
          </p:cNvPicPr>
          <p:nvPr/>
        </p:nvPicPr>
        <p:blipFill>
          <a:blip r:embed="rId4" cstate="print"/>
          <a:srcRect t="6593" b="14292"/>
          <a:stretch>
            <a:fillRect/>
          </a:stretch>
        </p:blipFill>
        <p:spPr bwMode="auto">
          <a:xfrm>
            <a:off x="6516216" y="764704"/>
            <a:ext cx="2025402" cy="21365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2530" name="AutoShape 2" descr="data:image/jpeg;base64,/9j/4AAQSkZJRgABAQAAAQABAAD/2wCEAAkGBxITEhUUExQWFhUWGBsaGRgYGBgcHBoaGBgaGBsYHBkcHCggGBwlHBoXITEhJSkrLi4uGh8zODMtNygtLisBCgoKDg0OGxAQGywkICYvLCwsMDQsLCwsLCwsLCwvLCw0LCw0LCwsNCwsLCwsLCwsLCwsLCwsLCwsLCwsLCwsLP/AABEIANcA6wMBIgACEQEDEQH/xAAcAAABBQEBAQAAAAAAAAAAAAAFAAEDBAYHAgj/xABCEAABAwIEAwUFBgQFAwUBAAABAgMRACEEBRIxQVFhBhMicYEykaGx8BQjQlLB0QczcuEWYpKi8RWC0kNTVJOUNP/EABoBAAMBAQEBAAAAAAAAAAAAAAECAwAEBQb/xAAsEQACAgICAgAGAAYDAAAAAAAAAQIRAyESMQRBEyIyUWFxBYGRscHwI0Kh/9oADAMBAAIRAxEAPwDsNKkaesOIGnFNSmsE9TSmmmkDWMPT151Ugubi9AI80tVNqptVEB6JpppTTaqxhnHIBJ2Ak+lcr7VfxU8IGCsoFQX3iDqGmBIBtBuQb7HaKH/xe7VuuPKwLKlpSiA7pg69QCoJiQBa3H4VzZLJBMFQVN5Go34m3Opyl6AzQYnt7mCgCMSvUFkkDY7EQBaJHs7Xollf8SMxQpBceCkFOk6kJJuoyu0EqHAbWFqxyhO6kgjY7HpJ2A2g/GvRUoiFbpUJjjMXEdONKCjvvYXtu3j0EEaXUkykWsPxRJIG3STWuBr5YyjNHMK604yYUhZVxjwm4UEkSkixvtX0T2Kz/wC24VDxAC/ZWACBqAuUg30mqJmT9MPzSNNNODRHEaVNNKaJh6VKaU0DCNKnmlNEAiKUUhSrGGVTU6q81jCmmmmWoASdhVPEZgEwSkxN9pA5x+m9TnlhD6nRkmyPNs9w+GH3riQYkIkaiOiZvWEzD+KitRGHYGngXTc/9qVW95raP43DrBK2wrgdSEk24GayGc4bBuAhDKEkajYNp4GLhFvFHGwJjhXLk8zF6mMsbYyf4nrKf/5gFRYhyQD1SUD3TUOM7U458JGHebQr8SUBBVe0QQuY3tfflVXLshwadJcbVeR/MJB2AAgp6m/lfcWnE4XDgrRgkPKmZcKAByhMEcto996mvJhJ/WPVRqgPmmFzZ9JGJK9AE+PUEGJuQ2NIPGVAbVUwWUY1hYDRCV7ju1qnidgmTECf6k1fzPMsc+SkKLDZTp7oK0pCYI0yBcWi9VMmTj1Klp1yfCZL8bpEAyuFQIBEGIg7RTvJif5/mJFGiw2JzwNFS1FMRAWhBUQeJ0oOmLTqjehX+JMyKg13y9ZMhSA2QQQLBZTpIk7zEmJ2q7mbua4tHda2fDZaWllJURYpWv2CeMAgXnaKzjXZ11KAtCXO80hZ0gFKErJglSTIkCZ4X5U7p9N/1Ck+qOndnM5xh0tYjDOFUXd1s36qRqEcvDNH8xdKWnFAEkIUQAYJhJMA8D1rjuVdnsYl9K20Q4mVBZ0EWtqlUiOp49a2mIx2attpCktuFdtSUhRuLCxAJ4zBG1WxzddMDi0zhGYY8BZDQcSCf/VUla+s+EC3qepqs+p1AJJIB34XgGL32IO0Vaz1h1OJUCg69QImROygfETaIMkybc6u58ywtAebUnWsiUzcW2jzkTyArWlQlXZTyjCqfOnWNV5kWAHHaukZJ2IYWltK1LPhnUFC53iD+GeF46XrN9jsAr7ORpAWVgiYuLH4bwaJ4zOszYMtdw0hJM6nGhqUNwUqWCuRB2kwSKVu3orFVG6Lue9hmgXEokKKZsq5I/EQSbEhI2tRP+DuMeCnGViAnUDuJKdMGD5nhxoVgP4ltuGMWjunY0laRqbMqT4tNyIGrckWHOtX2FzrCLxK0NvJccUgkRxAMked5poPYs+LSo6BNKabXT6qsKPNPNeFOACSQPM06VztfyoWY9aqU0002qsY9aqeagexSEe2pKSfzKA+Zr01iEq9lSVeRB+Va0ayUGnBrzqpwqsESq8V7UbVFNEDFQzM0J0qk8J/aiDy4E1mca7KlT9CvH/iueEYqHv+xTGtgl91EEKUfSqisIlQlJ+uvPhSxqNxAI5H6+oqu1g3L+OAOA+vWvGi+W4ui/QNxspI8eohQsN94mOdWcehwo0toULi+ogxAJPzEetQYjKVlZ0nhcncmnH3aCVPk2iPaJ4AAc52rti1Sp7ISTt30RtYZah4g4FnlGkcOe0fpXhOVqnT3qgojYg6SNyB68qTbi5JQ6fD/lOxPEKA3/WveoqIKnSFWlQG4B2g+/1qltaE0yzh8vCYhxJI5+cQJNtrVTxee/Z5aadWszdLZMAxHiVMAiIgSaDZzikCG2S4pw7rOyfX81FOzXZ0lMkDpquLfW9dWLBXzN/4CvmKbfaTHaQ33haRAAEarARG0ERFo4Cq+MzfFLMF91U8NagP9KSE/CthnHZpSUBdlQJta+8UBwSWHZTAQ+JifxRw9a6W60yqxr7g3DZevxFdzoPwE/pWVdZCnXIT4UhKYEbhAEz1ImuovY1CGloW0UOlChKj4YKYMHeSOBHHeuTOuFrEL8ICVKJ5wFG1zb1p8fsTJSSNV2TzHuVJSTpki952tFiLnp7txs84wgxo1qxCW0FJGlKQVkXkqWrUCm0xtabE1zfF4oHSq1oB8iCNvUnhwECTW27OYlrui2BOsaVK4kcgZ2kRFK9bGg90VM37HtM4PvEI0/eIKVOEwoXEqA8KUknlbfhWx7E5ThsvYGJf7s4h1MlbSFmEkJOgAWTFpICZua5j2jxS8M33TbhLavamFd4s+2TO+825VreyPac4xopBKXABrQDCTw1AT7M+ZpcmaeOPNK0LJJvitGrzD+I2EuhBfEj+YhtBj/tcPzFAcqdcxDilN5k8FQSQtQbO8J8OrQBYkhIMetNico8UwlRJ4pTHmbdflXnGZcLfdtWsfCNunyrmfnJ9g+FL2ZrtC2kPq1PDELPtOG5J2ib7R5RVTAJUVpShQQSYBUQkDzUYAHWtb9jQbBpoegk+4VWcwGGVultAjgVTO2+2/DyoR8qL9G+G0T5FiMwZGprEIW3exc1psCYCSDEwfZiqXaTtTjFrCVlbZAhQBUgGeOn8NuXOr3Z1KcO4HWnF+EERGoGbbcPPepcU644Vq7rCv3KilQUFjUSbbFIGwGo2FWWfG9CuDoyj2FfV4tDhBE31KMCRchI5HlRLs1i32T3mHUkEe0O7WsJEbqIQSJ5Cp8ryvW6VFgtgJKghDlzEDQLlUEm/r1NbzKeybTa0jSArTrXp/DqJ0pSo321CeITtVorltGS1sG4H+I7q06BhVLe4d2VFJH5tMahbhfzoRnHbfMAVIUAyTw7tSVpBuIJNrca2HaLNcVhABh8IHUqNtPeEzzUEptyAnhXN817X5g6pQWdAHhUlLYECbpJKSqNwQTzqkrrti6QTyftXmOsJQVOkzCFQqYF+ANpBgGi/+Lc0/wDjJ/8Arc/8qyuO7Y4txJQ5pFyTCVoVJk3hQkXIgiPnXhWIwq4U49ilLIGogJiYG0qmBt6caTa9sKl6SOw5g6TYUAxLZE1oMV0oW/gHFGQK+c8n4mTI62zojSQEgGxqniSsSEiieOwjiQDaxvf641SC1RJF+XkbVLFa79DtAt1K9PigXmZjjF+kUlNrJSANEeRJ3F/jUOZ4Nxagq8fLyr0yy5ojUf16fH511qu0xH9ifSvxXBMztwg3nif3oTnS0sN61HWonShM7q69AOMfOrrWBeKvO58pn6FYzPseXH1XBS2dCY5j2leqrf8AaOddXjYnKX4ElS0S5Y1CpVcm+3E1ushdCZJmBw51gsO5e1aNrGQUCYSRf0O9d7u7KRWqR0rDw4yO9sFQAPlWE7cZElogosfaSYANuB571qcpzFK0JbO6TPpf4xVftstK2o3i/wBfGnc043+hlFp0/wAmQy/O0PtKbxW+k6VW62PK9ZHtd3ZwWGcSJK1KHKNNj5nhJ5CpGGQrUkkwCdut/wB6m7zukpTpCg2CUBQkSeJmmjJJkHbiZzK8wBKUOGB+aYI4z1P1zouMybSD3rSHU8HWzocIMRKgZPK+3M1mcwwym1QYvcRtB5VWKj51bintElJxC7zq8W8hAKomBqVqIHEz5Ae6tJkRTh3m1oTdJAMC6kkwpPXn5xQHs08lsLcMSBpTPM8flWlynFd1isOpQkkklJJE+GNwDe8+kVPIr+X0NHq2dFxGcsiwlY4kA6QBeSY8tulWcM/hVkbqk+yBBnmeQ91Zftdk+HJCCNCVX1I139TI5cONAEdm9CS5h8RdMyFbkcZg2EdLzHGuSPh4Yfn9lG5PSOi5r3ISFMJkm5g2MWKeh4cqF4dDLiQVJEG44i43oT2XzNx7U33K0JbSSVBJIUvUkAAwItqtfjyqzleZ/edyG1WClBQHh0k+GTsTcj0mp+V46UfiQjX3oye6bJ+6QlRCVFPKBb6iNulVy1BKlOAk77AGLcD5c6uPZoAoyg6RuQm55ee9R4VaHVqMDTaCRBNpNjtBHxri2lezWm6KpxCBJ1EFJFpG4vYgTaocfhw6NYfcBVBUCpRBta5NWS+2XNAQkgeyYO/ICB4p33og6ElIbcSkj0t5U8cjg12auV9GZw+dY/CyG3XAk8/EnzAUCB5jeiOE7QvPaVPFqCVJUpKVBwkoKNRCBCrrBgATAoo3hwLIkhNiJBj157GhmaZQhap06Y5zJ5dB6CuyPlr2T+G49A7tTmeEdWruQ6QIShRVpSEhKUgaCkkiE9OHlQ7DtP6RpWoJ4AOAfDVarzOC7taTpbcQkkaVWmSTfTBMQOlo41UXlSZ9pHqU/oYqyywYju9n0BpFUMwxRSCBVx5yKDvJcWb2Hu2Nc/8AEs7hD4ePt90isF7YIxGIKt9qpgXM0TxTCU31T0/flQ9foPKvEiqZc8KbBG30ara0pVBP1+21WgmqbmEKpJMSf+KvHs1lbN85S0y6se0lJCf6iLD3wK5mwx4Aekdf78a13bVlLaENg+JcqV0Sn9SSPdWfy1sqty516/jRUcdr2R3J7KjayJq9hMdKb7j6NEv+nomFGB0uazfaTCnCPJgHQsDe08J866EuQzThs2uW5yhIEm8ed9qMZxmIcSlIiyIMHfr9c651hnzb3itBk7hUUiLzH0aWUSsJoArlDriTIsD8CJqpi3gSkE3JAj3b+75Vou12C0KK9Ps7gDgeIHTesPhMRqWVkxExPX/maeCvZDIuLoKdpcOFIBHtI9bcZ+FUMh7NvYtLqmtP3QmCYKjc6U23tx6XvVxSlvqS00NS1+FI9JJjlEnyrrGTdmkYZpLaDJG5/Mrio+Z+rCp5fI+DDfYjXKWjjXZ3DBTknZPz4fXlWnwTqDjUKMQCEo1ezKVpJUf93uFWDkSUuuw4Etd6ohYvOozpSOkxO1CktISo6lRBOmTwB8J4QedX5ctm40qOlZg2tzEAocSZGxvfnqnlHCs32uxglTa9KFMeMKBPj2tcAX24xIrP4fVi8U0y06oD8akqVZIEmORIHD9KOtdh3XFJU+6BoJCQBr8N4IJiDtuFbSZNRc4Qfzso5+kFezWZhLeptQIdmE8RECfWfgKvYFJQ8kcFIVbiIMifQqFZnKezDuG1SkqJ/GgzKRt4dx5Vo8ow7gVqVqgJN1bmY4H1qeaUPhOnYtu+gulpN5FzvVfHZehZlSRIPD6irPX6/wCaSp09f3ryLrot2tmfeyooJWgyR7KSAZVPGelWlIUR4kjVq3SZ2tbpw9KIpUPwi/1J868/iAOwFvM2/t61nKTWwJJdAVp1xlpalXvYzMSIHKf70bw2IbcTOpJtG4MHiDGxr0QFRBtP7fvVF1ggmLAncW2m9vU++i5pro3Bxd2WcQy3yT5QPqf7UPcytRJIbbg9f7VHmjoBEuEeSotsVX33mrLi3Z8DiAngCTPrTw5R3Yk6l2dJxjoCTOxFvOgeJxso33/eruYpsb+lBH4ieVHz8uScqehoJUQOLk1EpQ2ryb17KYrjlxjpDp2MlVJCgTFeQuo0LAubAAk+QvWxtmZh+3GInFwPwoSmOt1H5iqmTp0kki5vTLJeUtyJKlTPKTYeW3urzmuODaUto/mfiV+Uf+RkV9BFfKoE1p8mH1Zjh21eOVLMAJSAT0nlRLM8tbxqW1PpsgWCeSokGZnYcuNYbLWiDJk9eddBGYNpbQtGmE6ZTBk9TzimtxWmOnyewVmPY3DstkMqcRxEnUB0uJiZ486C5bmK0EoNikxtx4HyIrXdoO0jKm1aLnTAtx6cDF65vhHiHlaj/MSD5EE7fGml81gT4tG2zlSXGtQINhP61z5/JVOvNsMiXFEmNgEbhZPADxT5eVabDvnRonf6FHezOVuypYAEpCBNibyPIXUT6cqnByj9O2HNU0Wuy3ZtjAJKtZW4R41myQI2SPwjqZPWLVBnmf6/A3Zs2Uobq/ypPAdd/fU2ashvxOq71WwbFkAz7R/NtxtespmGPF9rmR0njUoYOU+WR2//AAnVIZ/MEog7qjShPAeQ4fKgScOMS4Bx3cWOf5U2jYfOvOFw72JWvu48KSSo2ATe3qbDj8abJsQE9N/r3V2pV+yTlZocAhDD7RQAlKVifI+EkniYPGulLia5fo1IKuFbFWcIRhg8VDVoEXElcbDmZmvP8vG5NNfoqqQQczdpIPGCQbiPCYM15wueYZ1ALbzciNYXIi0nY28t+tBuzPZ04lIcUtSWBJWnbvFfl5xNyfTnG4w+CabQEhCEpiEgJSAABvtAArqj4uNLaBz2ZrC50lxxaW0rUlBELIhKpG6TsbyKs43MA2krUNKBupSgAOk8TyG54Cr63GW5VrEJAhSvEFE2CUoBBXsbzwNqx2Jw6MyxSu8dKm8PBLQPhGqQlMCwPhWVGSq8TG0p+NhhFzktL9g5t9GhynFIcZS6nVpUCoTYkSYPqIPrUik6jc+cfXn8elShsABIAAEADYADYRy291OUb9fl/evGcleuiy6IEg2jzPL+/wDzVhQAB6CvKUQKQQYM8eHIUyZrKeKwwMQONjHrPxJqn9mTxPyo2UiJryGgNk1rkCkzV5y14ZE+XD+xoA4LQeI29d60OaueGPq1v1+FZ9/fyH6z+lX/AIi18R8QY+ijEH0p1Kt86dQm8fU3qJ9Ri5+t64qq2MMswOZNDs+d0YV3mUEb/m8P61fBseVAu1zkMBM+0pKfdJ/Sr+NHlkQG9GYOM7lmB7arCfnblQllHrxJO5PPzr3jHi4ufwoGkR8T6/pXtC9Ir3UqRJyvXpBNL0IVG4gepMe+tgnLNDILguQCmIIM7yK52zjSuGUDZWtR8pge+/pRh7NnCnSVQEWTJpZR/qUhPf4LOZONNoUvcmQByt/zWMxuLAeR0SKvZvjCUR8+NxWZx6CFkHe3yquKN9ksk7dI6N2YWhTySo2i/Qxy40exudqbUpKVCCDcnba8Haufdkc3QlxIdMDYnjHPqaN5q+2oqU2SUblS7e+pSg1IrHInD8kmaZkkzBUtc+l7SPKflWWzd7ipXQJG56noNqixOcx/LF49o9bk/tQdSyTJM10Y8dEJTslL5NpMHcTa3TjV3DvRpNDKmYci3z5mqNEzdZNl/fj7xWlsA22vw8zt7qJvKwmGRdKVKHMSAeQjes5gcapLYAIv12psyYULqhQAneBXNT5dl01x6NjkvbUKbbZSHG9KYSEpCioD8oRJHMzfrVjDdqS4VIQh55wTLehZWI6bJTcSSRe1ZrsJ2WccWMQtS22wFaFIOlSptbilN+O/lvtVZA3CQt15YQCAkqCQJuboAVf+qpZfKx45U2LGPJAHMsQHG0ytSXFAy00glxsT5eHYXAkyIJot2EyM4bDkrBC3VayDukRCAeRiSRw1RwovluCaaBDaQkHc7kxtKjdXqamfxSEXUoDkOfkONcGbynmXCK0VUUtjrAFRldBcfnS1EhlMjis/DSOXU1JgWXVgFTj0ztpQlO+xJTfyBqMfBzSV9fs3xIoLJUKrh9zUZSkotHiueY2qfAYZST96hR5L1SOPtJEAUQey5pcEpTI2kbTXRHwskF2mDkmC8wYecT9wEpUAQQtQ0zaTaTa/1tGkYgABS2SrjdQ+EWq3mGELaFKbRrVE6U2KjFhb6tWGcYeUSVtAKO47iY9SJrpxY51TVCto6/jxFzt142+vfQV82rQ5sJEcKAYhMQPr6mvJ8v5c7iisOikV3A+uX15VE8kH0v6cvnTuiCD9AfXzqN0HSR1+BqDV/o1kaVTfrWN/iFiz3jTSTshSlcxPhHyNbILvA5SfeQZrn/a1U4xdtggf7Qf1rv8AAj/yb/JOb+UCuAoSkDc/L6FR4t4hJPLnU6ValKPnHp9GqudL8FeyuyRf7MWRqVuok7eg+XzqfE3V53qllqobQI/CPlt8alxrsEERyPr19wpGvnsdP5aK2aNklE8xQTOILyyI3Ee7699E8zxHsq4D4xef0oEVySTubn1q+NeycmeUmKnexS1ABSlFI2BNvdtPWoUinUaoKeTTilBieFG8uyQEBTpgflHyJ4UHJLsyVgUmvUUYzd1AAQ2EhI5Cn7L5KcU+Gx7IGpZ6cUjqTb40HNKPJma3QTyDs2880l0NkgkgKCgLDiQeE7H+1azKOyDKSlWIUp5QuG5+7Bmb8VxzMDpWgZCUhKE2AASPSw+UDyqTB4fWqLgcTxgHYdZ/WvGyeTlySqOiyjFLYsbjFJTDSZ4WsB7txPKvOCzlpIAflKkySSCZSSQCAmSPaSIij2Fy5pSgnSTxN1bRYfXLrVV7sRhCpakqcQpRBVKpEgzsobdJ91P4/jX9VGlL7ELWYNLkIStKuGoQCOYv5Vhe07brT7jq5KSIQTsSSDpF5sEz6da0OaO/YzLjgWsL0JCdPiSBOsybG8b263q7hcyZeTfTceyqDP711x8eOOXJIXk2qZisDnDpSEiEIm5UmTHMbW/betrlToDZUH23pNoXCv6SlXsnoSKC5lkGGVOlKm5/IqBy9kggekUJX2SUhOpKlFO/hSDbndQJtymr0mLtHRG8Qo8IqwMQrlXK3sYpGkfacQq8EFRQByv3io91F8Lm4UkpWGSm27qkmP6pVMc5mhwYeZuBmYJUANRTuE3I8wONQjOj/wCy6OhB/aueYHAvqdV9mS+JvKXNFuq4iPOtEnLsxj+Y7/8AqQfj3VHiwcjqGMcBEETP1FZp8ySJv19960eOakEfX1vWex6ZUeE7dI+vjXgecpyyfMdEKoGhOqTwrzMg+VSumJ4dPj+tV2nCdcbcPLjUEmkYiSiLk8VfOB+vvrD9qsOe+Ko/mIBHpKSPgPhW6xB98z5bR8YrO5813qdB0pW2AUqmAQoEe4xHQx69fhyccn+/76Fl0YFlRSogzN/jQbMMQVKIkwP+KvZji7XBSSDE72Mbbi4I8waDEzXvQj7Zzmhyp2UJmfDbzqfMhJHAdP0obkzsJX0v+lXnTKhU5KpDXoG5sZA5TQ9IojnPD64mhqarDoVk7DBWoJSJJ2H69B1rRM5M2ynU7Dio2/CDG3+b1t0oLl2MLZJHKtL2cXh3F97in2wEklLM3WRMaiRGi+256UmWTSv0GFA15palIccSAhSdSBbbVAVHBFjHOLU+KxRJA6kH6+v3v9ocyDz6nE2B0pSIAASmyR0/EqOtBcV4U8QY3J9Pfb50I7SbM2VHRK4TczAjjOwFdP7MZcjBteMjXp1LI5kHwjyTHumuW4LGKbXrTAWJgkTBNpE2nkandzR4zqdWdRvJ3+re4cqGbFLIlG6QE6Onf9Q+8CTZWskjgITIB6QqfSiGbOI8KVKKfxWJFzJAjiSZgVyRjNHQsLKlKUCFAySZ5iijOcOOOFbzhBPGeASBEDYECPDHtHnXK/Dadph5m3weMw2tAeK1WKkpUZR4lkgqnc2vqsBWyy7NmiAEFEHYIiZvbSONjXLE51htSkqbK0gBKSDdR1SdoMEyfdRd3HHBkqRrZdUhJAbUlekwQEOA2G4kCedUjySqmNezouJzBn2XSADwcTAP+oQaG47KMI+gBKwgJuktrAA8hdI9BWRwfbRT+HW1ilWJBLkK1kngOCdvZSAOUyYpZeMC8+lBcdQhVlL1AGImVagREwKpy3WzctBhnJEd4UrfcDQgJ0gp123lRIPmkGelaTDZewmEIW6CQdyr5KTA91WMhyHBMKLmHxEwkpOtxC0iSLxAg2iepojic57tUeFxMEgo8W24VE6eF9qdmRl1dnUIJStchRsVAceBUZk2nhNSYbs7h0EEI1H+nb5UTzJOGxTeoYZwLF0n2RI2J8QlPpPKhau0kGEtgEWMzPlzoSdezBxnDBIsnSPPT8h+tLV1H+4/HVQU5u6sCClPn9Gm1ucXP9tT+LELizo+L9kmg7uG1GYsNxzo0/sRztVVaotf0HpHSl8nEpythizNPNgqOoi1j6Tf41ReRpsDvEnoTJ+FW8RhSVwJAvwmd/141Xx6HAk6dOsJISVTE8NtxMT0mvJ4vpo6NUA82zRDKyCbwmQd/GVAH/ZesNnHagOYiUA6U+Ef5iCT6Aq0+gqfM8oxbmIU4UqckQSAAAEnw7GL6ZgfmNZLEIUhw60KSoEylUgybxBjnNer4/jQjv2cuSb/AJFjOnU4hSnG2yCAJuI4k+GLG42OwO80F00dDOkkbApVbqSmPONQv5daHPNAJG0n3zy2iBt5qPKu2OtE7PWTjxkc0m/LrRUpEJA2m/W+1B8v9sdZoxiEKSlJ2jnzJ/apz7CgVnJ8Q8hVFJFXs3QdQJ5DaqEVSPRj2amwrYKgD7PHyFQTV/CtwgqPHbrxrN0gBfDo1mT0A6Wn4C1D+0DgCgkHYX/aiLGJEJ02AF53v9fGg+ZtDvCQZmpQ+oZ9FNKeFeijp9fXyr0hkxMeHaeE8idhRRlUAHw6iLdBJgR13PSOdVbEK6GSBZPmeUddr86u5fl/eKQgqS3q2ccMDpwJuSL7dRvVgYZaklenwp3IgAzyM3teBsKPZF2JfeCVuIUhpQmQUhZHCytp5mPWks1Gew2FKX9KXEBSXDpWTA8JssngPDPHpPHW5HkiNai4lD9wlKW3kgFZufEQSYmJB3Bos1/CVSyF/aCltUEoKJXHEap0zG1omqmd/wAMVNqJQ6A0NOkuEairiCQkBI5KvyjjQadWhkjR4zsdhwmS0lhy3hStaxcX8RIJAE8NzxqscA8woJLLLzalJgtpUVJiANRSk6QBqvFogE7VXw2VKwjIc7xTmhIVYAys+KQSDIFgJEC541U/xNjnFBKXAlBVctd2VEDiYJVO20eVc8blJ30O3SRt0Zbhlt6mXTpkkAaFAHlpUNpvE1cZXEaUhFvEUJHi8wBtuaxGU5mkIJMm8qWTe8b2k+taHDYtSboUY+HuqzbCmibMezXfElGJUkK/DACfIxBjpWSx2Q4jC3e092TAUgmCeURMxzrV/wDVUoUC5BJ2EkE+g3qnneKZxI7tKdKkGSNQm4InSJ3vve3CllTi2wrsAM4yAABF/o1dTiCeVV/sqURMx15eZqzKeGqOHhT/AOVcLf2KnScSmevUj+1UXfI2FzB+R386LqTNVcSixkegHxvXpZcdkkzO4lfiAAN7AzYAA291ZzMcybU4tpSXJCgPCkkT/UgWTIvO3HhRnMsahLqW4WpQXshBP4ByAHP969Y/s/raOo92FAwEETcE3EQnjsd+NcEYy2yja6AiMGkjULTwhXmLTFM2hCUrUEaoPiOkbnmqPDw3NPiclca/lvvOg8dDaQLbQlsJTIMzxje1T4XALUEhRIIi/hmRxKkpEkbWt86PXu/SAio5k7eJbGvCq1j2iNBuFSAFpOqON4G9Y3tZ2UZaadcQ2skQE/eJAQOPgKNRvYXHlXQ8biHG0ANN96tMCBMucIVJIVEztbpWebxTmpYxbJlwaSlLdgJI0mCSoG2/Kr43W0xH+UcryVgqctcgQBzUSAB6mujdsuzwDSUtDx6ACb3UJE9NvjQbB5Q0p7EIQFJSVGAqxA3ggjwi8eQFarKMS68C04QtSfxnobGALkj9aec7euzY4130YDG9lnW0y6QVHfTeB7vP3VnMRhVIOkj15712BnDatckE+ztx2rJ9oOzrhTCY1ASB+fiSk8+BHWtjzO6kaeKvpMHWnadbKUCU6YvtWbcaIMEQev7UX7O5FiMUsIaSoCYUqFaUz+YgGOvlV5KyNl9aEzCY5yB1I/f3GivY/JGX196//LEwn85HODsPj8zWN7BYlEEqQUQElYUYBGm8EAqHtbcabK+xeIAUrC4xlTSTbvNSL/lKYVp85vO1SX4Ck72j3mWD7ogJH3ZmEAWjy24jhQJ7Ie8CltkoM+yEzsIExBAHDfjWuyrMlwW8Szrj8ba0q9x1SB0qJec4Tv8Ax4dYTtqUlW3Pa1JF07KSpomyTtniG0JYxCW12IS65MKvZJ0i8XEm5i962zObYZWlOk61kCAPxHeDOw+VYB57BqPdtrDqVEJS0UqUok2gKhOkXmSo3HGn7RZbimW0JS1pHAjTKQncgpNyZ/4NNyYKr2afPWG2nEpQsF1R1FsLKVaeZhJOnzKSYtNGW8WhwpbKJSdjyIHESSqa48zidB8WrvFG6yqSdrEk2jz863uVKecSFBGkGLuHT5KAAUQDuJArPXQFKzS49vEjxNFJAk6Cm55JkrAjr9HJZhky33ELxGHLKgDJZ7pJJkEXKjqjnAPzrTPYlSEjWpCibDSSZ4mbiqGP7QBpP3i/aMBIQNxx1apjfhxFdEI/9n1+xJzXRm8ZgUJd7v7S60NMkuMpVJ5akKA99FMqQy2pOlGIdINlFxnQs8PDqHnpNXGiFgLSvvExMIuSOQvc1NhcVhCBLTxM2UUuAifK3urNY/TFXJ+iLNz32HUHMLpcsNTbiRB56kyfSFCgzWWMtQWkrSSIJUsqseAsOW8UccUFk6O80b/eSD7iZjzqqtorMAW6T+lRyW0FS2UQoJPFRH1NeiCbkn1qdzBQPhTJbAtFcXD7l7Om15VXqmr1RQLmWUOuEKbxBZUJjwBQk3ukkTuRvUeJwbjbalqd1lIn+XEx5G1HiKr41kqQoDcjn1qE8dQfEKezG4/JcQsIUFp7uPZUFAgmAI0quTzPS1DH8M+3q0FPGJUQDv0+FdGOH8AT+lCczyrXJmNOw0mPeEyfITXPLA0lX2GTRj8rzN0AJxeCWonZSNCUgcoUv4z7oqXJ8ywy1uBL6G7kQdMmdgLCYFjEzRs5Ko8RHCYkneADwoa/kWlR1IbnckR5zccPKg3JdxCo60wd2hyUd4lbbkkpgpKdOqNrwJNzczPuoCrHhEpWCysXSo7LjYSNjcfGuhpyhDiPvFqcjoopH+q3wqHMuyuEcSoKKiTebmDEAggQKfhJuzWqqzNJYSQggEBaAo3khW4V514aUh0BpafaBICh7JTYmeUj41K9l6lNEFBBbRCFjxApEwCE2nh76GLwqC6kSdISb6SIUDMFUcZ5cKR6djJ2gdnvZ7D4hsLa1FwSIBJBj8JUYI4cZuLRV3sd9kUhCQFNLQiHlHTJVJGkBeoQbnYR51eytKA4GWGwpSp1a02OnYwTNvFwG4mou2GAQ00t59PiSCpMWlRNhqB4mB0qnxNJE3D2aB5WXttqKVlRIjTKVkwCLSCE73IjrUHZXMUuI0LvpNklICUjYAQIPrXM8sxCkuJJIcWo3uQEgi48RvcGLEm/I1okrcQ6HEJMi97z050WmiamdNdwTagRpEHeLdOFDlYEMoJDIxB1EyopSoJPkkzHvNecnzxDsJkBcXSbEenrRgKplTHTMRh8VhmXVKKGEJWYCXYVpI3k+HQDYyqZ4UZGY4VYscCVD2dDw1dICUTN9hU+a5E08dYCUr4q0pUD/UCIJ679YrPP5K43r1JQlMGFoSmLn8QSEEee3zoXSBTvRom8kZWhQW65KhBglJBjcbkHlel2fy37OlQU4twT4NZSSlMbFUCSTJv0rJ4bJH0IWtrEpEiDolGmOYnz3B6VdypTiQEvYxlKyDp8He2TuVLSsCehE23NKmvRm37NjinWtJJa7wjgAifQqIA99BA2y6TpAgbpIKtJ4ySBB4RvQvA49xhxxbpbxKLaF6w2lIEydIQRJtuokRbjRfNM6c0pJwYAXHjLqAAN7agjUYNhMHnVYZHdWJOKa2iqrL2yDZN/8gHG/Xa3rUmXAM+FsJAkkAhR09EnVI+Jp8B2owBlLmlF48e8jjYqEdZowcNhlQUuaQdhEifdVJSUicU10VsWCU7kkkSePvpRpt5U2IMGAQR+ZNxz+hTKWFedPSYjYymgrevI0i0VI0LipCyrheueWO2OpujY0qVKugsIUqU001jD0iKVKsYaK8FocqkpVjGbzzLFEhSH1MQD4Gw3CovJ1NqvwtArEoy19l8acTjFMqVqWlD4tO+wSBJJMD4V1dTcmZPlJj3VXxGCSsyRfrePjUZY3dobT7MPj8vw4aIwyO7XcglpBGpXEzeTzuehoRk7+LnRiF4YIAussqW51O4iPzFMC1dFZyRpM21E8yY8h9Ggj/ZowtanQpV9P3YGniIO5g8zUuE1vQXTWgBjuzza/vcK53q9QCyhcEDiQUkDVGwJFAe3473DJSPtSigzDhagEWJUCrXMTYSPLetO3gcY24nu23DcSrUpKDP5gVKt1EHlNF8bkCnkjWtKFTJLYO8fmJBjyiik+0hf2cTy3DFgd++nEMAmEr7o6SOQU57e3AH9a1GDxRdGtsa084t7jt61q38rZwh1voYdTbQpwKKkqA/DqC+HKKA5lgk4lxL2HLOHCdQVoSRruLkjQVAfvRdP9k+NFRWKWCFi4SRaY9LbA1bc7VYjXqAhAPs8PUxJ+FLE5I6qC0+kEC/hJB/1LUE+402FwOYlSW9OFuT4/FFgTceE8OANCjbNLlfaFDs7g2sY9bgn4xRtpUifr31jFdjcWG1SppJPBCHFesl0e7SaHYHKBh3FIhGLVNynURBG0ElIgzIN63Fobky8l1tx15hOKbJSfCVi4J4JVqlyIg77CiCclxHdlIDT/wCVwNIKxfbUVAGeu1M3hHe704TD92qZ0qDaUmd7B2eHDlUj+CxSDqcV3elMkJmLcVGwjj0vc1o4+XQXkrv/ACe8oyvU2RjMOsqk+ABGmAbGddz1BFWsbh8MlI0sOeG4BUFIEf5O8UPQAGoMDmDK0gqxrSpsEeEEkcEkwSel96IOMJ/ER6kk1fHjjWiMsjKGT59hXZKwhBImBuRO5JAAPGAVb70aQ9hAAULZSTtJT9ChjWX4QK1dwgqk+LTe/XVPGp1sYaI+zoV5p1fMGn+HNAU0SP8AOQeoiCOERvUaTxI/vXhttCBCEoQOCUgAD0FgZpa541b1sleyfDqvB24dPKrIamoWERepr1GTTHiailSpVjpGilTUqxh6cU1KsYelSpVjCpUqVYwxpU1KsYRFRlocqelQCUs0yZh9Gh1sKEyJ3B5g7j0oIvsNhohK8QgckumPiDT0qNAaRV/wYY0l0LA4q1gnlMKieooS3l7CMUWXHlGLQNZklIMSqQAB63F6VKpTpCzVI1OhbaAGlBSUjZQOqANgvafMGqLGXIDasVhyptSklSg5cL3N9JlO59kjfalSoRdqzIzv+K1JKSoHVaSDHuEbdDNHGe1LDo7vSoqIsI6GSb2FthNKlVIqmiMpNHhuVGEpG3CBy47nepvsx2JA6AfrT0q6ZSadInFWrZ7Thfo/2pywVCx/alSqUpMZJHpOW8zUgaSnnNKlSNsake/FwAFVylz83176VKkC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22532" name="Picture 4" descr="http://eternitynessy8.blog.com/files/2011/09/hom_habil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12776"/>
            <a:ext cx="4344963" cy="3974687"/>
          </a:xfrm>
          <a:prstGeom prst="rect">
            <a:avLst/>
          </a:prstGeom>
          <a:noFill/>
        </p:spPr>
      </p:pic>
      <p:pic>
        <p:nvPicPr>
          <p:cNvPr id="22534" name="Picture 6" descr="http://images.fineartamerica.com/images-medium-large/male-and-female-homo-habilis-mauricio-anto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4008" y="692696"/>
            <a:ext cx="4766930" cy="59586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6">
                    <a:lumMod val="50000"/>
                  </a:schemeClr>
                </a:solidFill>
                <a:latin typeface="Gulim" pitchFamily="34" charset="-127"/>
                <a:ea typeface="Gulim" pitchFamily="34" charset="-127"/>
              </a:rPr>
              <a:t>Homo </a:t>
            </a:r>
            <a:r>
              <a:rPr lang="cs-CZ" dirty="0" err="1" smtClean="0">
                <a:solidFill>
                  <a:schemeClr val="accent6">
                    <a:lumMod val="50000"/>
                  </a:schemeClr>
                </a:solidFill>
                <a:latin typeface="Gulim" pitchFamily="34" charset="-127"/>
                <a:ea typeface="Gulim" pitchFamily="34" charset="-127"/>
              </a:rPr>
              <a:t>ergaster</a:t>
            </a:r>
            <a:endParaRPr lang="cs-CZ" dirty="0">
              <a:solidFill>
                <a:schemeClr val="accent6">
                  <a:lumMod val="50000"/>
                </a:schemeClr>
              </a:solidFill>
              <a:latin typeface="Gulim" pitchFamily="34" charset="-127"/>
              <a:ea typeface="Gulim" pitchFamily="34" charset="-127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Blip>
                <a:blip r:embed="rId2"/>
              </a:buBlip>
            </a:pPr>
            <a:r>
              <a:rPr lang="cs-CZ" dirty="0" smtClean="0"/>
              <a:t>člověk pracující/dělný </a:t>
            </a:r>
          </a:p>
          <a:p>
            <a:pPr>
              <a:buBlip>
                <a:blip r:embed="rId2"/>
              </a:buBlip>
            </a:pPr>
            <a:r>
              <a:rPr lang="cs-CZ" dirty="0" smtClean="0"/>
              <a:t>žil </a:t>
            </a:r>
            <a:r>
              <a:rPr lang="cs-CZ" dirty="0"/>
              <a:t>od 1,8 do 1,25 miliónů </a:t>
            </a:r>
            <a:r>
              <a:rPr lang="cs-CZ" dirty="0" smtClean="0"/>
              <a:t>let</a:t>
            </a:r>
            <a:endParaRPr lang="cs-CZ" dirty="0"/>
          </a:p>
          <a:p>
            <a:pPr>
              <a:buBlip>
                <a:blip r:embed="rId2"/>
              </a:buBlip>
            </a:pPr>
            <a:r>
              <a:rPr lang="cs-CZ" dirty="0" smtClean="0"/>
              <a:t>je </a:t>
            </a:r>
            <a:r>
              <a:rPr lang="cs-CZ" dirty="0"/>
              <a:t>označován také jako Homo </a:t>
            </a:r>
            <a:r>
              <a:rPr lang="cs-CZ" dirty="0" err="1"/>
              <a:t>erectus</a:t>
            </a:r>
            <a:r>
              <a:rPr lang="cs-CZ" dirty="0"/>
              <a:t> </a:t>
            </a:r>
            <a:r>
              <a:rPr lang="cs-CZ" dirty="0" err="1" smtClean="0"/>
              <a:t>ergaster</a:t>
            </a:r>
            <a:endParaRPr lang="cs-CZ" dirty="0" smtClean="0"/>
          </a:p>
          <a:p>
            <a:pPr>
              <a:buBlip>
                <a:blip r:embed="rId2"/>
              </a:buBlip>
            </a:pPr>
            <a:r>
              <a:rPr lang="cs-CZ" dirty="0" smtClean="0"/>
              <a:t>vytvořil </a:t>
            </a:r>
            <a:r>
              <a:rPr lang="cs-CZ" dirty="0"/>
              <a:t>pěstní </a:t>
            </a:r>
            <a:r>
              <a:rPr lang="cs-CZ" dirty="0" smtClean="0"/>
              <a:t>klín</a:t>
            </a:r>
          </a:p>
          <a:p>
            <a:pPr>
              <a:buBlip>
                <a:blip r:embed="rId2"/>
              </a:buBlip>
            </a:pPr>
            <a:r>
              <a:rPr lang="cs-CZ" dirty="0" smtClean="0"/>
              <a:t>objevovali se počátky řeči</a:t>
            </a:r>
          </a:p>
          <a:p>
            <a:pPr>
              <a:buBlip>
                <a:blip r:embed="rId2"/>
              </a:buBlip>
            </a:pPr>
            <a:r>
              <a:rPr lang="cs-CZ" dirty="0" smtClean="0"/>
              <a:t>zabýval </a:t>
            </a:r>
            <a:r>
              <a:rPr lang="cs-CZ" dirty="0"/>
              <a:t>se lovem menších zvířat a </a:t>
            </a:r>
            <a:r>
              <a:rPr lang="cs-CZ" dirty="0" smtClean="0"/>
              <a:t>sběrem, stopařstvím </a:t>
            </a:r>
          </a:p>
          <a:p>
            <a:pPr>
              <a:buBlip>
                <a:blip r:embed="rId2"/>
              </a:buBlip>
            </a:pPr>
            <a:r>
              <a:rPr lang="cs-CZ" dirty="0" smtClean="0"/>
              <a:t>jeho </a:t>
            </a:r>
            <a:r>
              <a:rPr lang="cs-CZ" dirty="0"/>
              <a:t>mozek vážil </a:t>
            </a:r>
            <a:r>
              <a:rPr lang="cs-CZ" dirty="0" smtClean="0"/>
              <a:t>1 kg</a:t>
            </a:r>
          </a:p>
        </p:txBody>
      </p:sp>
      <p:pic>
        <p:nvPicPr>
          <p:cNvPr id="4" name="Picture 2" descr="http://10cities10years.files.wordpress.com/2012/11/evolution-in-motio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5723874"/>
            <a:ext cx="2016224" cy="1134126"/>
          </a:xfrm>
          <a:prstGeom prst="rect">
            <a:avLst/>
          </a:prstGeom>
          <a:noFill/>
        </p:spPr>
      </p:pic>
      <p:pic>
        <p:nvPicPr>
          <p:cNvPr id="40962" name="Picture 2" descr="http://www.avph.com.br/jpg/homoergaster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836712"/>
            <a:ext cx="2134174" cy="1778478"/>
          </a:xfrm>
          <a:prstGeom prst="rect">
            <a:avLst/>
          </a:prstGeom>
          <a:noFill/>
        </p:spPr>
      </p:pic>
      <p:pic>
        <p:nvPicPr>
          <p:cNvPr id="40964" name="Picture 4" descr="http://is.muni.cz/do/1499/el/estud/prif/ps09/kruh/web/pics/06-prehistorie/6-4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6025309" y="4135931"/>
            <a:ext cx="1845909" cy="31683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229600" cy="1143000"/>
          </a:xfrm>
        </p:spPr>
        <p:txBody>
          <a:bodyPr/>
          <a:lstStyle/>
          <a:p>
            <a:r>
              <a:rPr lang="cs-CZ" dirty="0" smtClean="0">
                <a:solidFill>
                  <a:schemeClr val="accent6">
                    <a:lumMod val="50000"/>
                  </a:schemeClr>
                </a:solidFill>
                <a:latin typeface="Gulim" pitchFamily="34" charset="-127"/>
                <a:ea typeface="Gulim" pitchFamily="34" charset="-127"/>
              </a:rPr>
              <a:t>Homo </a:t>
            </a:r>
            <a:r>
              <a:rPr lang="cs-CZ" dirty="0" err="1" smtClean="0">
                <a:solidFill>
                  <a:schemeClr val="accent6">
                    <a:lumMod val="50000"/>
                  </a:schemeClr>
                </a:solidFill>
                <a:latin typeface="Gulim" pitchFamily="34" charset="-127"/>
                <a:ea typeface="Gulim" pitchFamily="34" charset="-127"/>
              </a:rPr>
              <a:t>erectus</a:t>
            </a:r>
            <a:endParaRPr lang="cs-CZ" dirty="0">
              <a:solidFill>
                <a:schemeClr val="accent6">
                  <a:lumMod val="50000"/>
                </a:schemeClr>
              </a:solidFill>
              <a:latin typeface="Gulim" pitchFamily="34" charset="-127"/>
              <a:ea typeface="Gulim" pitchFamily="34" charset="-127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Blip>
                <a:blip r:embed="rId2"/>
              </a:buBlip>
            </a:pPr>
            <a:r>
              <a:rPr lang="cs-CZ" dirty="0" smtClean="0"/>
              <a:t>člověk vzpřímený</a:t>
            </a:r>
          </a:p>
          <a:p>
            <a:pPr>
              <a:buBlip>
                <a:blip r:embed="rId2"/>
              </a:buBlip>
            </a:pPr>
            <a:r>
              <a:rPr lang="cs-CZ" dirty="0" smtClean="0"/>
              <a:t>žil </a:t>
            </a:r>
            <a:r>
              <a:rPr lang="cs-CZ" dirty="0"/>
              <a:t>před 1 250 000 – 100 000 </a:t>
            </a:r>
            <a:r>
              <a:rPr lang="cs-CZ" dirty="0" smtClean="0"/>
              <a:t>lety</a:t>
            </a:r>
          </a:p>
          <a:p>
            <a:pPr>
              <a:buBlip>
                <a:blip r:embed="rId2"/>
              </a:buBlip>
            </a:pPr>
            <a:r>
              <a:rPr lang="cs-CZ" dirty="0" err="1" smtClean="0"/>
              <a:t>výráběl</a:t>
            </a:r>
            <a:r>
              <a:rPr lang="cs-CZ" dirty="0" smtClean="0"/>
              <a:t> kamenné nástroje</a:t>
            </a:r>
          </a:p>
          <a:p>
            <a:pPr>
              <a:buBlip>
                <a:blip r:embed="rId2"/>
              </a:buBlip>
            </a:pPr>
            <a:r>
              <a:rPr lang="cs-CZ" dirty="0"/>
              <a:t>h</a:t>
            </a:r>
            <a:r>
              <a:rPr lang="cs-CZ" dirty="0" smtClean="0"/>
              <a:t>lava byla předkloněná</a:t>
            </a:r>
          </a:p>
          <a:p>
            <a:pPr>
              <a:buBlip>
                <a:blip r:embed="rId2"/>
              </a:buBlip>
            </a:pPr>
            <a:r>
              <a:rPr lang="cs-CZ" dirty="0" smtClean="0"/>
              <a:t>obličej </a:t>
            </a:r>
            <a:r>
              <a:rPr lang="cs-CZ" dirty="0"/>
              <a:t>byl mohutný, </a:t>
            </a:r>
            <a:r>
              <a:rPr lang="cs-CZ" dirty="0" smtClean="0"/>
              <a:t>s </a:t>
            </a:r>
            <a:r>
              <a:rPr lang="cs-CZ" dirty="0"/>
              <a:t>malým širokým nosem a se silnými vystouplými </a:t>
            </a:r>
            <a:r>
              <a:rPr lang="cs-CZ" dirty="0" smtClean="0"/>
              <a:t>čelistmi</a:t>
            </a:r>
          </a:p>
          <a:p>
            <a:pPr>
              <a:buBlip>
                <a:blip r:embed="rId2"/>
              </a:buBlip>
            </a:pPr>
            <a:r>
              <a:rPr lang="cs-CZ" dirty="0" smtClean="0"/>
              <a:t>čelo </a:t>
            </a:r>
            <a:r>
              <a:rPr lang="cs-CZ" dirty="0"/>
              <a:t>bylo </a:t>
            </a:r>
            <a:r>
              <a:rPr lang="cs-CZ" dirty="0" smtClean="0"/>
              <a:t>nízké, </a:t>
            </a:r>
            <a:r>
              <a:rPr lang="cs-CZ" dirty="0"/>
              <a:t>nadočnicové oblouky </a:t>
            </a:r>
            <a:r>
              <a:rPr lang="cs-CZ" dirty="0" smtClean="0"/>
              <a:t>byly vyvinuty</a:t>
            </a:r>
          </a:p>
          <a:p>
            <a:pPr>
              <a:buBlip>
                <a:blip r:embed="rId2"/>
              </a:buBlip>
            </a:pPr>
            <a:r>
              <a:rPr lang="cs-CZ" dirty="0"/>
              <a:t>č</a:t>
            </a:r>
            <a:r>
              <a:rPr lang="cs-CZ" dirty="0" smtClean="0"/>
              <a:t>elisti </a:t>
            </a:r>
            <a:r>
              <a:rPr lang="cs-CZ" dirty="0"/>
              <a:t>byly silné, spodní čelist byla bez </a:t>
            </a:r>
            <a:r>
              <a:rPr lang="cs-CZ" dirty="0" smtClean="0"/>
              <a:t>brady</a:t>
            </a:r>
          </a:p>
          <a:p>
            <a:pPr>
              <a:buBlip>
                <a:blip r:embed="rId2"/>
              </a:buBlip>
            </a:pPr>
            <a:r>
              <a:rPr lang="cs-CZ" dirty="0" smtClean="0"/>
              <a:t>postava </a:t>
            </a:r>
            <a:r>
              <a:rPr lang="cs-CZ" dirty="0"/>
              <a:t>vzpřímená a dosahovala výšky 165 – 170 </a:t>
            </a:r>
            <a:r>
              <a:rPr lang="cs-CZ" dirty="0" smtClean="0"/>
              <a:t>cm</a:t>
            </a:r>
            <a:endParaRPr lang="cs-CZ" dirty="0"/>
          </a:p>
        </p:txBody>
      </p:sp>
      <p:pic>
        <p:nvPicPr>
          <p:cNvPr id="4" name="Picture 2" descr="http://10cities10years.files.wordpress.com/2012/11/evolution-in-motio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5723874"/>
            <a:ext cx="2016224" cy="1134126"/>
          </a:xfrm>
          <a:prstGeom prst="rect">
            <a:avLst/>
          </a:prstGeom>
          <a:noFill/>
        </p:spPr>
      </p:pic>
      <p:sp>
        <p:nvSpPr>
          <p:cNvPr id="39938" name="AutoShape 2" descr="data:image/jpeg;base64,/9j/4AAQSkZJRgABAQAAAQABAAD/2wCEAAkGBxQSEhQUEhQWFBUXGBYYFxYYFxgXGhYXFxcYFxQYFxgYHCggGBolHBcUITEhJSkrLi4uGB8zODMsNygtLisBCgoKDg0OGhAQGiwkHyQsLCwsLCwsLCwsLCwsLCwsLCwsLCwsLCwsLCwsLCwsLCwsLCwsLCwsLCwsLCwsLCwsLP/AABEIAPsAyQMBIgACEQEDEQH/xAAcAAABBQEBAQAAAAAAAAAAAAAEAQIDBQYABwj/xABBEAABAwIDBQYEBAMGBgMAAAABAAIRAyEEMUEFElFhcQYigZGh8BMyscEHFNHhQmLxI0NScoKiFRYkksLSM2Oy/8QAGAEAAwEBAAAAAAAAAAAAAAAAAAECAwT/xAAeEQEBAQEAAwEBAQEAAAAAAAAAARECEiExQVEDE//aAAwDAQACEQMRAD8A9DZTDWgCwAt4KRhtKiD+6pWtHBZNStbnYXSmk0iC0EcIEeSclT2hH+XZEbjYgiN0ZHMdCm08ExoIYxjQfmAaAHdQAp0oRtIwUmndMDu/Lb5TEW4WJCT8uwNc0NEOmRFiXfNPW6kLVxbrKNCIgMADdAAOgtCkp15sq7G45jTJN+CpsV2jpAgB0nKOfHmM1nesqs1sF0rK1O1tNrfnBdY6ZdZiVVt/EJgIG6Te5JiOWV+qfnE+LfSuWIZ+INIlw3YAiHTM8Ztx1RtHtxh3GCSLZkWJ4CE/ODxrVJCFV7O23TrfIZ/oD91ZsdKculhXFcBCbUEjouE8fRMHrimweIXbvMoIrMglXBcgOSBKmTdAhxSbyQqL4o4JHICr2PVSYV+hTq7JCHYYKSx4Tk1jpEpyaSpUiqdv4/4LC6YgcY5IoH4vGspgl7gLSsFtn8Qy15bSAysbn9LrH9pO0tSu+N6G3AaMoMZnXJUTHka6qct+mu8Z2irVSXPcQXZxbKwVS6qZ1jr9/BC1nTBlPOQ18I63VTmQ9T1HHU2C5hnXSNBPW/uEKKpMjOPd+K6mdT5owSiXSTEpoqOk3vkkuf6JhgEkm/3QYqhjXsdLXEdDHVaTY/bnEMgb280EWOfAiTJWSZVk5Zj1++qUiJdl79ErxKT1jZf4iUzAqsI0LhcA8xnC0+D2zSqx8N4IP11F7rwRj4F0Tgtpuoua+mYcOORtFx0JSyz4WPogFKvPuzP4gNqd3EQwzYjKD9IW+Y8EAi4NweScupsPSLk1xTJxK5I7gk3EGTPp9V24E5cg0IQb2wUa0KDFZhKnDsJqiVXsdBRrX2lEFR43FNpMLnkAAZleLdsO0TsRVf3j8NpIaLaWvHGFa/iV2nL3Gi02bExrMyDzsPNYbC4d1TLL6ok32IRzw7K/2SPICvcDseBe5UGJ2M4knx8FR4o9wXPFTiYAt14I2rssgQDp5ZpjNnkXTII2nB/Tgpm0pBNzCsMPs4kc0VS2Yd0iOaDUzTZMdUE3R1TYr5sZCK/5ft3h45JYale8E9PJLMj6KbFbMdTmLhCFx/ZMjADpKVz9PVK50A5xa1/P1Th3rXy9/ZCS0nmfP1Xp3YDtgBuYerPBpzmSc+H7ry94vY8U+m8i4m2o0Ss0PpdjwRIXOXmvYDtOXH4b3yeBvP8AN+vVekNfICmUsKQkYbJyY4QQUwcuXLkGhaeRXVGgjI+SlASwgK51s1TdotvDD03NBAcRIkEjIkm3RV34g9qPyxFOmR8R0E5GBfPgcl5fi9sVKrt+q8vPPlyyUfVGs2fVxNUucCGkyXHzgTmtThdnhgAGSz1LtA4RlbirLBdoWlx37AixvAM29FenJjRUaLY1SHDSSpMM4Puw2MeaIwtLdcdSTA5DMoCAbKbE2vxi/VD1NmiIj1EInGYogEtggSOEXgk8UHj8cGN7xgcrlxhHlSw5mEDb/ontI0jw/dZTG7Yc6BMDr5KWhtMSL2iPZRptSGkAZEakxztItOSZUcOnI5Kop7WEiCbmLHNSOxWdiOWWXEKdMuJpzn7Czm0cIRMewtCakj3ZB4mlvBVKLNZkGLcRmk3YOcQfvxRWLo3jK6gcTafr6qtTYbuZwdc+PQ+8k5hv5zGoy+6dSbpE5C2esnOI/ZcWzGcjln7ACCxJg8SWPDh/CZE++C9q7J9pBXZ3gARAEayJyzGZHgvDgBqY5ceq0vYnaPw6zRmCQAMiDy8J6qOv7Bj3ECdSu3Oagw+KBaCpqTyeicI9cuXJ4WkCbiH7rXE6AqQBJVbIjig3zv2tqvdiqhcZkyNYabgTrnzVKXLWdtNkmniXTA3hvnS5c6bSYuOPPWBmKlIDMhKZIftDITm2yKZUe3h5KIv6phd7M2w+m5t7A5LTs7QS4uaYgQvP21ES2uQIlKw5WoqbX3qDwcy766Kixm0C4kG/NBtrHJQvclIdz8TOqpzcQhWXMI6hsxzlWFLTW1oyPmrrBbRLhumxExreOKramyKjRMExnF1BSkXU2Lmz61TDaRII469EybFVuExZIgwjxcHqp1Xj/AmKpSqyk2Tu3z43urofZVOLp3JAt7yT5o6nrUNNh1geHv2EtVhkgX0mbC/vPinUWiWmbl0N06ctVxpXvYnIC/rMHXJaM8IKU8iAP2kpMJVLXdL9OCTeHWczwAIg5JHychbRBPd+yG1Pj0Gki+R6rQwsD+HNb/p90nh4z7hbRlcjO6jmlYmrGBZQ/G5+ibUrEqNFEixCckanK0PHPxnhuJp7syaQnh874jn+y8zL+NyvQ/xJqivjnlpBDA2mDYfLdwk5neLljMZgIJge/BTz81Yaqx1ItMt7zQ4WDrHQgiJ5JGYguMFoM8BH0suqSc5NoBHLqkw7CHA5dU6cQuEFEb9kyuy6OwmCc4SAmWew0WvbgVA5qtq2zXAZfohmYJxa4gSbaxnr74pQ7KrA3wVjhKzmxuVWzwJjwO9b1QbKdzKjc1F9lNnttcJ2nNEgV6MOAkGM54cWkRqQj2fksSSWzSLrxoD+ixuyRVf/AGTDvNMn4boc0nk11geYgofFMdReQZYQflnI8FnefeSt5/pZNs9NditgFl2ua4DVpzQwBZYqlweKrlwALiTkAbnwCuG1S9oLgbSJjUZg8DySyz6uWdfEj3ev0yKExTEUR3RyUL+aaVbSJmLCSD4mI981JNzvaREXygEyen9ErBBngWzAyE6x4cdFG8tiDmCcp4CNbLRn8K+mTA4m0C+luWa12wuz7WsNevkMgR9PW6D7M4MVHtc4C2bjJg2Mu96I7tnt9298Gg0AtkCLgC+8epOXRZ9dW+o144knlSbR2s2zR3R4fotX2D2y6s19J5l1OC08WG0eB9COC8UxLaklziSdTMr0D8Lq8YhoJ+dj2jwh/wD4HzUeHj7T13O5fT1ZcuXQtWKxCH2rjBRo1KjsmtJ6nQeJgIkLz38UdswWYdpy77+v8A+p8k+kSbWBc4lxJNySSTxJknzUGMaDHxJpuH8QBLTzBANuRE3UVR5zH1TqNYwYqVGngKe8D5FJrgY0WPPzsJ4lruMaZ/ui8PsyMo6wW/8A6ufJEU2VHQTUfHEBtM+l02qNw2J6m5/XimAz8IH1ABda3A7NAGQVTsKj3iVqKD0eWRU52qLatGxaBeAGxpNifqgBhi0vbGgjxn0Wnfg5fy48EmJwIgOvLbaXB9jyUxXUrAOwME6G9yJaeR4Wg3UX/BnOMtb5Q4cyLzErSYml8N3eJaJs9t4B0cNQlo4B5uBSqc2ONMnqL/VVamc6h2Hsl1Mhx6GQWlvpe91a7Tp04/sQ1rnhzX/3h3Tnc5CZsAJm+SmwdBzf7p7Z5gjz3vsr3ZuAltw4dKjQPL4U+qyz3rb8xl9g9kd94MENsDfdcCciOF480btTZlWi9/ec90f/ACbo+Justu1mgbtUCPmIa4DU3XouyME1sENItfvB32Cou1e46e6c7uiZnKeN4vyR5exOf481J3iSY6tsDzjRDOF1ZYylBMkkjiJPQnM+KEayQmmquuzvHwi3h46pK1Nu8IGuQMxJ4+GvFE4pgDpm3AnPWLDOw5JrWneGRBIJ1J1idDC0lRYIwGMLJAtuyG5a9M+vJHU6BD++Jcbk8f2WYx73AvAvGccCp9nbcqAtaTIEXOYHCVn1zfsac9zcqyxuCAe8aZ+Cu/w+wZbXw5mx3yBEf3bpzQO3GzuObk4ekE/ZX/4fUj8ekCILKTj1sGz/AL1O7IrvnNejldCVdK1cixC8K7TYr4uJrvnN7o6NO630AXuVd0NceAJ9F82/mDujwTv0ciTGvn71UlMgZTKBZU/ZECtH1P7JLg01rZoUvl2coGpXc4w0HwujsDhXCJzPHMIguNJsKl3ZVk6uG2KiwdHdYOKBxe8TOZS6Xyuw8QXNM5c+qlwtcOkTms3XxdSmwObcaj7pcHtIP7zbHUKYvVxtbZrXtIPzD6FZ5mDfTdFzwglp88j4rQuxHxGtMwbtd0zBQ+IYS3MgtjLhoeYQMLs7GVAILiY0ezvebbLT7MxkxMEG1uPNZfZdQ75nNut9OIV9s3E7z5LYBPlI05ZKauNbh6AcwujjF8+CpNpYE7t94WnnxAIMwbK4GI3aZ3YkEZggCLkkjlJVftPFt3d4uhpFjq4/ynrCQ9vPto4QCdTOZ9VWFnDNX20ucdBp7sqVzxKrU9cqzG0rg3jX7oam4seTnY5WvyA5q1r1AW++iq6b7ho0MiLm/TwVz3EdT2Ix2BgfEaYcTulsSC1wkG5n+qg2ngAKVFzYm7TA1knPXP7Kzw1WmajRUa8wQCBA0g5jjCtNq/DD92qwsa1h3KdMgw+BDnk5zaYU+WL8dCNwzxQG8IJpmJ/mc1kj/vW/7JYfvVXme7u0WkiDDLu9SB/pWY2btL8xIe0NFKgBGW8G16JDeJc64C9A2RhjTosabOiXf5nHeflzJUcTT/269YKSJxTVs5R72yCONl8z4qiabnU3fMxzmHkWktcPMFfTJC8P/FHZvwce9w+WsG1R1PdeP+5pd/qVX6nmsk0pQ7eIE5mFzxAUTc0rF7jSYHaVOkN1rB11PVPZihvbxuTdZDFbwMonC4guGdwoy5q51Lceg0NogturKlTa9ucHVedU9oFtzopq/a55BDRE6iyU1fXjP1scbhi0ENh7NR1WTx2DNF28ySw5HhyPNH7I7TzSc1wkkZ8FFhMVviow3kTHTUKZ17zFePqXRWz8dIvcGJ8FcYZxMAQXNFgf42n5mzxWPoVCx0afUK6ovgAgxF1Qg/Cu7xzEzE/fmj9m4mP9OefDWLwqSpVuSOo5p9LGkXNjoZj+imq59N+zarYG8bATLZI3Rx3e8baid3I5qtx21QQXOiTEBtgA2d2OdzwzHBZ1uLO6G5NmYG8YnldokGJHHNV2NxcfLblYD3ml4q2Q7aWNLiZVc9/HX9/0UFWtKaHpyI66JiKyHwz4M6jlrzn7J1QS4W9YQnxgwx6rST0xt9tHs7GUGb1apJqAhzGgDvPH+KcgCoq+Ldin7ziKfEnQdFS08Uwm2Z0FySvW+yHZGixjKtVvxKhAcA67WHOwFiRa5m4U+Ptf/XJgLsR2e7wqlrhSaQWb/wA1VwyeRo0SSOcHS+9KUpCqkxl1dIU1OSJpHhYD8YNmb+Hp1wL0nwf8lWGn/eKXmVviVX7fwP5jDVqMXexwGsOiWHwcAfBV18Zz6+cnjRT0KCkwuH3iUZUZFkNFXiaNxItqhquHLDbJXDqIKbisNISPFRM8xwXVMAd0u+WIgHMzcRxtqrDDYbkrKrs51S4vGSW4qc79ZzCAt1jktNsLCENdVcM7ZeOo8V2C2GJBdf6LVswwbT3RqCR76KLWvHNZHaWHHeIzBa4HiDM9frZO2fXkQcxkeIVviMPLZgGLG2nAqjezdMEdI5IvwSZRld8e+KGFeDz93Uld4LbX6ygXvUyKtWDcR7nPVCYipJNlEx0JKtSU0/XOKcwJgUlMJkQszPC6ocXe+tyVons7r+hVBiaR4K+GP+kSdn8N8SsxvP3HNfSGzmBtNjRkAB+x5r597LjcrtdqCItkZX0Hs4n4bZuYF4iUdfU8zInSFOSIM1InFIgINoUv7WjD3t3i4OhxggMc4WMjMC8LsPj3bjHGCXVnU/8ASKj2jLWGhWD6IJa4i7ZIPCRB9CUENmAOBD3bocagZ3YDzMkGJiSTE5p4iPEtwCrUIsN90DgJMBC4191b9pMF+XxNSlO9unOIzaHZeKoq0yUT4tPh5IXEHVNoAgJ1QlJR+DZfNaDCtgQddVnsI7vK5w1fRCotMMGOJaDfIjgEY5gNtEDQeGzYA+qdWxIAIyyWdb8kr0g0EjM59Fnto0Z4A5wrTE4ycpy9VVYs3n3zShdA99DujxUlWx4qEhVEUjn5pkSu+GVJT5Jkc1qnaogFICpqsSO+U+CB2jThl+IViB+qF2kJanPpWeqg2We8LwNYtK957PD/AKen/lHpbTovAsI/cN5y4++a9p7CY8VKAbPebYzne4kaW/XVVfrH8aRInEJCEyNXJUiDFbyUJklKHwL2hVrLHjXbiu047FT/AAuY3ypMWYqV2HX0V926YTjsRUpn5jTMc/hsBBnm1ZSvUeLup+I9kKZWsk/V9h6ZgOaARwORGqdWw0aKiwG1tyzTA4G4R79tvjJvVFp4Ow2EmYRdKm9t4sqjC7bqMOTT4BWw7Q0z81NzScyII/ZTa0nN+n1sWTYWQdTFHUqPE4lrpLXeefqq52KMqcV5LN2Isha9WQhxWmPfRJVeiTDt9G76RzkwlPDbKmZwJI5dE9oUQcpXWEJVUcXJu+o3FOwtLfe1vE35AXJ8BJTwtWdMHcB4+/0UOKbZWlemBAjIT5/LPhCCxjPDn9FGtLFPW7rvfkth2B2q5j2t3oa4m5sNZvxuIniVm3UAeoEm4Ig8/FE7Oq/C5tm48bkc485Wlv4yvL3im4EDVKQst2Z26KrZs2Mpdm0WvORyy4+J1LXAoZ2YaUkJ5CagldtDtFRogl72iNJ469F5xt/t5UfvNpusTIiZHESsdV3nE7xJnVQuZBTLFg7HvqFznd4mJ/VBfmTM5H08k6id05I6pTBEwClVy/gBzWVR/aNLXXO+0Z3vIHVC/wDC7kB4jiZ+0ot2GE90lp4fumsa4WJ8UaqSWoqex61ixzTPB4kHmCUXR7P415tTcZiDaDOUGYMwkbWIIgxBn7K0wPaKtSG6KhDYAgGBa4U+VaTjn+qZ+AxLc2RadLg65prKDiCXua2NMyfLJE4vaDnuJgSTnqOnBDBOamyFCekC57vJFOQjglEwmkrpQR7HXunFyHLlLvWRglcVf9ncBm8ix1yhk96/ExHQOVFQZvPDc+K2FNvw2hjtQC8AmI/gbBtMeMdVPV/Gn+c26HxBLnkxBJmOA0CgdSJ9+7qfMk8Z9UdhcPeOX7KGnjrPMwefmOfI+gTywEzoMuunRWuKoZ2JlDtwobYAXP1vIhVqbyjwO1n4Z0sPdMbzD8pi4N8ncCFtNkdqw7d3C2DAIcd0sJiZMXE/ryWOrYMEW6hB08OWjhABBVSsuuHt9GsHAHipF5PsztY+mRIa50x/LBAFxNspzzPgtT/zl/8AU/8A2f8Aumyx5RRfISlyEpOU5zVUtduaqalUgRHqmgd1LSOiVBlSqo/jA+7p9UIarSBukeprKB7eCa2yeHIw9RtTgU4poCZxIEqbKRz0laQm6conOTHYiMk02xO6BmofjkndYJJshnPLir3ZWADRvOz+vIcuaLcHO9X0stjYP4TQ+znafzO49Bf6ovfJho4kk8Scz0QlXFEWHp9AnU7W1OfILC+3Vzk9RZYcAmf4R9vurPCskF2U5eAgfVVeHNg1aGhTinPGb5WP7IaRX4jDzTJMEjjdC/lu6CRF+V9AORy9lW9VvdNsuucZpcI0FsvFs+OY/iveIKaaqBExpFuItw4oLENMybiNOStMRhZe6CDMmBHlylV2No7sQDuxfx1KqI6+KmsQHZTp5pfg/wAo9P1RWIw4b0y6TlcqP4J9yq3WN5Zygbol6Com6Le7itKwTg2UL0tN9klVIE/Mf4rpS0HIg8kI/NNKPEaIdTKj3FEapGRK413IweSTdXSh31im70ow/JO+sovippamwhO1z3pgTt3krHBYbcuRf6Itw+efJPs7Abt3CDpy/TqrJzoEDpPFQNqWtPXj+y4v4e+iyu2uqSSekrBFsz9OiLoiP0QdG1yiQ/ipqos8Gb689Fe4dzt03EECBfxVBhCfYV9st8ujlp9Uq0ifA0LbpMzefLTysjnshvdOYnKAJP1t6qY0mB3+EWJy6lQmtBNhGmn1tJ4cSkFJiaBpuOc5kjWMzHAWVJiiRn3rjL9tFc7Vc55J/hEmb+XoPXJUjbTHrl0haRn07EYprmkC0x4eCB/OM5+RUuNIA5xAH08MlVX4N9+CqRF6VbDdGvcCByQSLZkVdcxjVNmMlE335qdoSpwFUaoyETU1UD1SULymylKRCXN4JpamD7qVwQbp5puZTHORmBGuqRybUuFoRfVGATzlRUzc9UVTbI8R91HVdPMyG3HvJI1y5xsiMO0QOqlR1JnJT0238VJRGafQFwkaywrMs+evvVXWzaJsdNQLxrJvll4qow1i3qFaUjAd4eoMqa1iyxFWIOcTNovz1mUAK17DznPT7JmKdAEWgCOUyCm5tvoEQaCx9eAQfQZE5fdZ52IlxAhX2MHe98Fl8Qf7Q9T9lpGPSfFEwfFA/C5nz/dEYkzBPL6KH4Q4Kk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39940" name="Picture 4" descr="http://upload.wikimedia.org/wikipedia/commons/c/cb/Homo_erectus_ne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332656"/>
            <a:ext cx="2304256" cy="2880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38914" name="Picture 2" descr="http://teachersnetwork.org/powertolearn/web/prehistory%20web%20quest/images/Homo_Erectu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996952"/>
            <a:ext cx="4320480" cy="3240360"/>
          </a:xfrm>
          <a:prstGeom prst="rect">
            <a:avLst/>
          </a:prstGeom>
          <a:noFill/>
        </p:spPr>
      </p:pic>
      <p:pic>
        <p:nvPicPr>
          <p:cNvPr id="38916" name="Picture 4" descr="http://t0.gstatic.com/images?q=tbn:ANd9GcTS3Tmd73G-harJ1Vi0MWEBU9-7b1M66jzbxMJvQEFB6oGnZCg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404664"/>
            <a:ext cx="4038382" cy="2348856"/>
          </a:xfrm>
          <a:prstGeom prst="rect">
            <a:avLst/>
          </a:prstGeom>
          <a:noFill/>
        </p:spPr>
      </p:pic>
      <p:pic>
        <p:nvPicPr>
          <p:cNvPr id="38918" name="Picture 6" descr="http://media.web.britannica.com/eb-media/38/79538-050-6D89C9E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7372200"/>
            <a:ext cx="2029500" cy="3600000"/>
          </a:xfrm>
          <a:prstGeom prst="rect">
            <a:avLst/>
          </a:prstGeom>
          <a:noFill/>
        </p:spPr>
      </p:pic>
      <p:pic>
        <p:nvPicPr>
          <p:cNvPr id="38920" name="Picture 8" descr="http://media.web.britannica.com/eb-media/38/79538-050-6D89C9E3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17140" y="620688"/>
            <a:ext cx="3326860" cy="59013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c3e308.medialib.glogster.com/media/04/04ff6a8b834489ac5ba4fdb45366fb969ac209f0e846e19fc2ad594725a2344d/homo-neanderthalensis-jpg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56176" y="1052736"/>
            <a:ext cx="2652387" cy="2489846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6">
                    <a:lumMod val="50000"/>
                  </a:schemeClr>
                </a:solidFill>
                <a:latin typeface="Gulim" pitchFamily="34" charset="-127"/>
                <a:ea typeface="Gulim" pitchFamily="34" charset="-127"/>
              </a:rPr>
              <a:t>Homo </a:t>
            </a:r>
            <a:r>
              <a:rPr lang="cs-CZ" dirty="0" err="1" smtClean="0">
                <a:solidFill>
                  <a:schemeClr val="accent6">
                    <a:lumMod val="50000"/>
                  </a:schemeClr>
                </a:solidFill>
                <a:latin typeface="Gulim" pitchFamily="34" charset="-127"/>
                <a:ea typeface="Gulim" pitchFamily="34" charset="-127"/>
              </a:rPr>
              <a:t>neanderthalensis</a:t>
            </a:r>
            <a:endParaRPr lang="cs-CZ" dirty="0">
              <a:solidFill>
                <a:schemeClr val="accent6">
                  <a:lumMod val="50000"/>
                </a:schemeClr>
              </a:solidFill>
              <a:latin typeface="Gulim" pitchFamily="34" charset="-127"/>
              <a:ea typeface="Gulim" pitchFamily="34" charset="-127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Blip>
                <a:blip r:embed="rId3"/>
              </a:buBlip>
            </a:pPr>
            <a:r>
              <a:rPr lang="cs-CZ" dirty="0" smtClean="0"/>
              <a:t>člověk </a:t>
            </a:r>
            <a:r>
              <a:rPr lang="cs-CZ" dirty="0" err="1" smtClean="0"/>
              <a:t>neandrtálský</a:t>
            </a:r>
            <a:endParaRPr lang="cs-CZ" dirty="0" smtClean="0"/>
          </a:p>
          <a:p>
            <a:pPr>
              <a:buBlip>
                <a:blip r:embed="rId3"/>
              </a:buBlip>
            </a:pPr>
            <a:r>
              <a:rPr lang="cs-CZ" dirty="0"/>
              <a:t>ž</a:t>
            </a:r>
            <a:r>
              <a:rPr lang="cs-CZ" dirty="0" smtClean="0"/>
              <a:t>il před 100</a:t>
            </a:r>
            <a:r>
              <a:rPr lang="cs-CZ" dirty="0"/>
              <a:t> 000 – 40 000 </a:t>
            </a:r>
            <a:r>
              <a:rPr lang="cs-CZ" dirty="0" smtClean="0"/>
              <a:t>lety </a:t>
            </a:r>
          </a:p>
          <a:p>
            <a:pPr>
              <a:buBlip>
                <a:blip r:embed="rId3"/>
              </a:buBlip>
            </a:pPr>
            <a:r>
              <a:rPr lang="cs-CZ" dirty="0" smtClean="0"/>
              <a:t>byl </a:t>
            </a:r>
            <a:r>
              <a:rPr lang="cs-CZ" dirty="0"/>
              <a:t>160 cm </a:t>
            </a:r>
            <a:r>
              <a:rPr lang="cs-CZ" dirty="0" smtClean="0"/>
              <a:t>vysoký</a:t>
            </a:r>
          </a:p>
          <a:p>
            <a:pPr>
              <a:buBlip>
                <a:blip r:embed="rId3"/>
              </a:buBlip>
            </a:pPr>
            <a:r>
              <a:rPr lang="cs-CZ" dirty="0" smtClean="0"/>
              <a:t>spory zda </a:t>
            </a:r>
            <a:r>
              <a:rPr lang="cs-CZ" dirty="0"/>
              <a:t>tvoří </a:t>
            </a:r>
            <a:r>
              <a:rPr lang="cs-CZ" dirty="0" smtClean="0"/>
              <a:t>neandrtálec samostatný </a:t>
            </a:r>
            <a:r>
              <a:rPr lang="cs-CZ" dirty="0"/>
              <a:t>druh, nebo jestli se jedná o </a:t>
            </a:r>
            <a:r>
              <a:rPr lang="cs-CZ" dirty="0" smtClean="0"/>
              <a:t>poddruh Homo sapiens - Převažuje </a:t>
            </a:r>
            <a:r>
              <a:rPr lang="cs-CZ" dirty="0"/>
              <a:t>názor, podle kterého se jedná o dva rozdílné druhy </a:t>
            </a:r>
          </a:p>
        </p:txBody>
      </p:sp>
      <p:pic>
        <p:nvPicPr>
          <p:cNvPr id="4" name="Picture 2" descr="http://10cities10years.files.wordpress.com/2012/11/evolution-in-motion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5723874"/>
            <a:ext cx="2016224" cy="11341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6866" name="Picture 2" descr="http://media-3.web.britannica.com/eb-media/40/79540-004-741FDBF9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947"/>
          <a:stretch>
            <a:fillRect/>
          </a:stretch>
        </p:blipFill>
        <p:spPr bwMode="auto">
          <a:xfrm>
            <a:off x="5231085" y="764704"/>
            <a:ext cx="3912915" cy="5256584"/>
          </a:xfrm>
          <a:prstGeom prst="rect">
            <a:avLst/>
          </a:prstGeom>
          <a:noFill/>
        </p:spPr>
      </p:pic>
      <p:pic>
        <p:nvPicPr>
          <p:cNvPr id="36868" name="Picture 4" descr="http://media.tumblr.com/tumblr_lok202BMYT1qiusb3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620688"/>
            <a:ext cx="3899861" cy="54707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10cities10years.files.wordpress.com/2012/11/evolution-in-motion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4365104"/>
            <a:ext cx="4431814" cy="2492896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6">
                    <a:lumMod val="50000"/>
                  </a:schemeClr>
                </a:solidFill>
                <a:latin typeface="Gulim" pitchFamily="34" charset="-127"/>
                <a:ea typeface="Gulim" pitchFamily="34" charset="-127"/>
              </a:rPr>
              <a:t>Obecně</a:t>
            </a:r>
            <a:endParaRPr lang="cs-CZ" dirty="0">
              <a:solidFill>
                <a:schemeClr val="accent6">
                  <a:lumMod val="50000"/>
                </a:schemeClr>
              </a:solidFill>
              <a:latin typeface="Gulim" pitchFamily="34" charset="-127"/>
              <a:ea typeface="Gulim" pitchFamily="34" charset="-127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Blip>
                <a:blip r:embed="rId3"/>
              </a:buBlip>
            </a:pPr>
            <a:r>
              <a:rPr lang="cs-CZ" sz="2800" dirty="0" smtClean="0"/>
              <a:t>proces, který vedl ke vzniku Homo sapiens</a:t>
            </a:r>
          </a:p>
          <a:p>
            <a:pPr>
              <a:buBlip>
                <a:blip r:embed="rId3"/>
              </a:buBlip>
            </a:pPr>
            <a:r>
              <a:rPr lang="cs-CZ" sz="2800" dirty="0" smtClean="0"/>
              <a:t>vědní obory zabývající se vývojem:</a:t>
            </a:r>
          </a:p>
          <a:p>
            <a:pPr indent="277813">
              <a:buClr>
                <a:schemeClr val="accent6">
                  <a:lumMod val="75000"/>
                </a:schemeClr>
              </a:buClr>
            </a:pPr>
            <a:r>
              <a:rPr lang="cs-CZ" sz="2800" dirty="0"/>
              <a:t> </a:t>
            </a:r>
            <a:r>
              <a:rPr lang="cs-CZ" sz="2800" dirty="0" smtClean="0"/>
              <a:t>paleoantropologie,</a:t>
            </a:r>
            <a:r>
              <a:rPr lang="cs-CZ" sz="2800" dirty="0"/>
              <a:t> </a:t>
            </a:r>
            <a:r>
              <a:rPr lang="cs-CZ" sz="2800" dirty="0" err="1"/>
              <a:t>primatologie</a:t>
            </a:r>
            <a:r>
              <a:rPr lang="cs-CZ" sz="2800" dirty="0"/>
              <a:t>, </a:t>
            </a:r>
            <a:r>
              <a:rPr lang="cs-CZ" sz="2800" dirty="0" smtClean="0"/>
              <a:t>geologie,</a:t>
            </a:r>
            <a:r>
              <a:rPr lang="cs-CZ" sz="2800" dirty="0"/>
              <a:t> </a:t>
            </a:r>
            <a:endParaRPr lang="cs-CZ" sz="2800" dirty="0" smtClean="0"/>
          </a:p>
          <a:p>
            <a:pPr indent="277813">
              <a:buNone/>
            </a:pPr>
            <a:r>
              <a:rPr lang="cs-CZ" sz="2800" dirty="0"/>
              <a:t> </a:t>
            </a:r>
            <a:r>
              <a:rPr lang="cs-CZ" sz="2800" dirty="0" smtClean="0"/>
              <a:t>klimatologie, embryologie, archeologie, genetika</a:t>
            </a:r>
          </a:p>
          <a:p>
            <a:pPr>
              <a:buBlip>
                <a:blip r:embed="rId4"/>
              </a:buBlip>
            </a:pPr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pPr>
              <a:buNone/>
            </a:pPr>
            <a:endParaRPr lang="cs-CZ" dirty="0" smtClean="0">
              <a:solidFill>
                <a:schemeClr val="bg1"/>
              </a:solidFill>
            </a:endParaRPr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6">
                    <a:lumMod val="50000"/>
                  </a:schemeClr>
                </a:solidFill>
                <a:latin typeface="Gulim" pitchFamily="34" charset="-127"/>
                <a:ea typeface="Gulim" pitchFamily="34" charset="-127"/>
              </a:rPr>
              <a:t>Homo sapiens</a:t>
            </a:r>
            <a:endParaRPr lang="cs-CZ" dirty="0">
              <a:solidFill>
                <a:schemeClr val="accent6">
                  <a:lumMod val="50000"/>
                </a:schemeClr>
              </a:solidFill>
              <a:latin typeface="Gulim" pitchFamily="34" charset="-127"/>
              <a:ea typeface="Gulim" pitchFamily="34" charset="-127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cs-CZ" sz="2800" dirty="0" smtClean="0"/>
              <a:t>člověk rozumný </a:t>
            </a:r>
          </a:p>
          <a:p>
            <a:pPr>
              <a:buBlip>
                <a:blip r:embed="rId2"/>
              </a:buBlip>
            </a:pPr>
            <a:r>
              <a:rPr lang="cs-CZ" sz="2800" dirty="0" smtClean="0"/>
              <a:t>žije </a:t>
            </a:r>
            <a:r>
              <a:rPr lang="cs-CZ" sz="2800" dirty="0"/>
              <a:t>od období před 800 000 lety dodnes</a:t>
            </a:r>
            <a:r>
              <a:rPr lang="cs-CZ" sz="2800" dirty="0" smtClean="0"/>
              <a:t>.</a:t>
            </a:r>
          </a:p>
          <a:p>
            <a:pPr>
              <a:buBlip>
                <a:blip r:embed="rId2"/>
              </a:buBlip>
            </a:pPr>
            <a:r>
              <a:rPr lang="cs-CZ" sz="2800" dirty="0" smtClean="0"/>
              <a:t>asi </a:t>
            </a:r>
            <a:r>
              <a:rPr lang="cs-CZ" sz="2800" dirty="0"/>
              <a:t>před 250 000 </a:t>
            </a:r>
            <a:r>
              <a:rPr lang="cs-CZ" sz="2800" dirty="0" smtClean="0"/>
              <a:t>lety </a:t>
            </a:r>
            <a:r>
              <a:rPr lang="cs-CZ" sz="2800" dirty="0"/>
              <a:t>se zvětšovala jeho lebka </a:t>
            </a:r>
            <a:endParaRPr lang="cs-CZ" sz="2800" dirty="0" smtClean="0"/>
          </a:p>
          <a:p>
            <a:pPr>
              <a:buBlip>
                <a:blip r:embed="rId2"/>
              </a:buBlip>
            </a:pPr>
            <a:r>
              <a:rPr lang="cs-CZ" sz="2800" dirty="0" smtClean="0"/>
              <a:t>vyvinulo </a:t>
            </a:r>
            <a:r>
              <a:rPr lang="cs-CZ" sz="2800" dirty="0"/>
              <a:t>se lepší zpracovávání kamenných </a:t>
            </a:r>
            <a:r>
              <a:rPr lang="cs-CZ" sz="2800" dirty="0" smtClean="0"/>
              <a:t>nástrojů</a:t>
            </a:r>
          </a:p>
          <a:p>
            <a:pPr>
              <a:buBlip>
                <a:blip r:embed="rId2"/>
              </a:buBlip>
            </a:pPr>
            <a:r>
              <a:rPr lang="cs-CZ" sz="2800" dirty="0" smtClean="0"/>
              <a:t>v současnosti </a:t>
            </a:r>
            <a:r>
              <a:rPr lang="cs-CZ" sz="2800" dirty="0"/>
              <a:t>nejsou žádné další důkazy o různém vývoji Homo </a:t>
            </a:r>
            <a:r>
              <a:rPr lang="cs-CZ" sz="2800" dirty="0" smtClean="0"/>
              <a:t>sapiens</a:t>
            </a:r>
            <a:endParaRPr lang="cs-CZ" sz="2800" dirty="0"/>
          </a:p>
          <a:p>
            <a:endParaRPr lang="cs-CZ" dirty="0"/>
          </a:p>
        </p:txBody>
      </p:sp>
      <p:pic>
        <p:nvPicPr>
          <p:cNvPr id="4" name="Picture 2" descr="http://10cities10years.files.wordpress.com/2012/11/evolution-in-motio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5723874"/>
            <a:ext cx="2016224" cy="1134126"/>
          </a:xfrm>
          <a:prstGeom prst="rect">
            <a:avLst/>
          </a:prstGeom>
          <a:noFill/>
        </p:spPr>
      </p:pic>
      <p:pic>
        <p:nvPicPr>
          <p:cNvPr id="43010" name="Picture 2" descr="http://leccos.com/pics/pic/homo_sapiens-_obraz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4293096"/>
            <a:ext cx="3528839" cy="2333701"/>
          </a:xfrm>
          <a:prstGeom prst="rect">
            <a:avLst/>
          </a:prstGeom>
          <a:noFill/>
        </p:spPr>
      </p:pic>
      <p:sp>
        <p:nvSpPr>
          <p:cNvPr id="43012" name="AutoShape 4" descr="data:image/jpeg;base64,/9j/4AAQSkZJRgABAQAAAQABAAD/2wCEAAkGBxQSEhUUExQWFhQWFxobGBgYGRwYHBoaFxweGhoYGBoYHCggGBolGxgcITEhJikrLi4uGyAzODMsNygtLisBCgoKDg0OGhAQGiwkHyQsLCwsLCwsLCwsLCwsLCwsLCwsLCwsLCwsLCwsLCwsLCwsLCwsLCwsLCwsLCwsLCwsLP/AABEIAQcAwAMBIgACEQEDEQH/xAAcAAEAAgMBAQEAAAAAAAAAAAAABQYDBAcCAQj/xABAEAABAgQEAwYDBgUEAAcAAAABAhEAAyExBBJBUQVhcQYigZGh8DKxwQcTQtHh8RQjUmJyM4KSoiRTY5OjsuL/xAAYAQEBAQEBAAAAAAAAAAAAAAAAAQIDBP/EAB4RAQEAAgMBAQEBAAAAAAAAAAABAhESITEDQVEy/9oADAMBAAIRAxEAPwDkEIQjLRCEIBCEIBCEIBCEZMPIVMOVCVKOyQT4lrDnAY4RNSOy2KV+BKf8lp+SXI8Y2kdisQbLk/8AJf0lwNVW4RY1disSA4VJPILU/SqBWI7F8AxMv4pC23SM4/6Et4wNI2EfVpILEEEXBDHxBj5AIQhAIQhAIQhAIQhAIQhAIQhAIQgB5mw5nQQCNnAYFc5WVA6k0Cep+l4m+DdngWVPF7If1U3y8+VlkSEsEhKQkaAAAdAA37xm1uYf1D4Ls1JQxmPMPM5Uv0Bt1JidkICRllpSlIsEgJv0asepUnnG3JAZw/LwuwMTbXRKUwDuT4+L2pWMxU4011V+dIwqrf5x7lywaAHmbDxtqYm0byJBUVfdqzAVAL5rcwxI2G9NIwzJZszHY/Sl49qw6gbMzVuxB0LFq9I9KQaZqk2Jrzuajx35w2NLGYCXOTlnSwsf3XFPwkMUnoYq3EuwaiXw6nH9C9DsFh/JQHWL9LlaZWJrV9fJvOnhHhUjLv1P5nrc+camRqVxfH4GZIVkmoUhWyhfmk2UOYJjXjuGJw6JqPu5qErQqjKDjqNj0sdo592k7FKlAzcNmXKF0Gq0dG/1Ejz63jTFxVCEBCCEIQgEIQgEIQgEIQgPcmUVqCUhyfflFt4PwlMqpYrP4ttwnb5/KMXBuGCWkKI7ygMxItqUgbCj7kROYeVv7b51jNrrjNTdCwtv7rtSM8qW+tfd9o+AUYF29j5xt4ZAF3YgOaBv1jKbJUsnpXxt+0beHlqpzpv5Np7EZsBJpYFg7EVo70NyAPWukb6ZYHwlTqb4VNfmbePWGmbWhMwwAFG5eu3ox+kJOHbSoGxpuw39IkwgNdqCrctSAR6esYk4Zj8QYl3F6l7gtXxFI1pNskzCsAJbZsthUgCthcattyEe/wCEFCXLli5Nxzy0pRtCQeUbokMgd1lAgECwZ3BDOzi43u0ZkSGNE0pYUJqbgCvh8q3TO2lKwQpTcFgXdNGrUbMQLeQ4XkCWrVqMBZr6+HSN6VNKS7t+Z3J1525axnmSCbWNyNjYEAaOS7i9ocV5IVeHIc5couxBt47Bqs3pH0ynqAxGh9Rv7MSipBCaKF6aAaAuaiutRU6RhXhikgsz9GI325aVPk4tcnO+2vZD73NOw6GnD/Ulin3n9yf7/wD7dWB5rH6InJcVP+Jav7W9IoH2jdmklKsTLTlmIrNAstP/AJg5i5OofYPUvbm0IQghCEIBCEIBEp2ewmeZmNkB/E28mJ8oi4tHZqUBLB1USfVh6CJWsfU9h5dj8/XwjdTKrXl8/wBI15NeXv8AONuSogvW3Xa0Rq17lyQXLfOrEW0jOiUMxBHro9gf6ufrHySsCngW138G0/ePcs959DS1wG8djDbDewiCnRvmeu+nK/WNuQyeewNPHnZqjWNJBLAVDuXZ6WoNvbGN5FRsoaEix0IL1ZtPzgjYMxOocdX8nb5R5MxI+Elxa9OnOgjCMPuzm562uPl5xmQhniokkJ7ug3FQ2mz+v6eUJys/y9/pHuWoZQaAV5mt9Le+UZSUnSrsxO3K8aR6kynrXqNH22POPStnIFABUizMM1GvGNMxqPvQUe9Lxr4nGZWYpT/kSOYHm1Io25lBXKWNaFiNSbjTXfe/2bJOV02Sk21BsGLv7vGvhp6lVGUKBYhKnsahhesZUThlABcdRW1Q1D19hsaq0KVU1LVLUc1JoNwz8taxhxcgEEdQXAIZquLMXHpG07GgN7h35ktprT6RhxKzQ61Hh7bzjO2o4P2r4QMLiVS0/wCmQFS9e4p2D6sQQ/IRER0r7XsL3cPN2UpHUKGYH/4z5xzWBSEIQCEIQCLfw0ZAhOwS/Vu94O8U8xbyo5UnkPVz9Yzk6fOep5Rt0j6mYSSLPry09el40MFNK0PtTwv43bxjbQP1jNNNtK9vfON2SuhN1U/bl6RpIS35PrG3hQc2/tz894sZqW4fI+EuWZ6OaJrYV9Ykl4QPQt1ar7Vdqt4isaMnE10ajMPXnX6RIpxQvyLANQvQg/i8QY2w1vulp0IBPS+nOPeYpIChf4dH2Ya70jblKCnBNTZt7AANUUj792QO6mpsaC9SHe8JDbzIn90s1NSW/fy1j4MQoB6fWnLX94wglwNDXX62oOWrxmkglq9WBd/X0i6R5CytnBa1H10LGPB4ckl0KUDzYkCzOalnBZntyeVkYYgMQGFe8DUg8g+r6aRkk5QHDAsxZ0+I/EGsK00jWjaCXwtUs5kLcuHBASWNy9nq/gY3pcy/JwW97RuqSG7twdQ2mvveMapAKXsW5da291jNi7aKCUkagjrb94yzQ4cx8mKZtDqOcestetGMSK599rJzYdDGgmoPnLWPmY5bHTPtES+FJ0ExDdPh+scziLlNEIQioQhCAy4fDmYcoNSCz6kB2i3KqGbQekVXhimmo/y+dPrFqBqAL10v7pHPL11+c622ODy+6eaqeQiXlJp79TH3BYQAAE/Wp8tS8SaEoTQJKi2hsOf7xWcr2wy2Z/6QSXYsN9o94ZAXVJBcOlQqOseps7ushKUnehu9GI90ivY7iE8O0xQbUU32ENotiZTb2NqvQnT5xsypmhr7a/1Ectn8VnlRzLU1nCrixdgNOsWLgXHFUSu+7uIm10u8pTl7fPkOZaJGUXD5cwo7kW3s5AH7ExAScY4cEeft4ksPPYEqci7E+vI871PSOsrnY3VoBPOhIetf8QSw1vG7LlMHtSzk3/3OfEC8QX3+YKoo94OkpzJKiwDuygmo7xFg7bycicWaw2DAc6CkNpp8mqapzeNDtqHjynE1IcqI0etrHR60ePGNxGV2VYF6uz719OkV7GfeEvLdKRoHH6eHOOXK7dOMWdE8j4izC1ma9dBrGygbg8qMWbm5FeQ6axzWYZyViaFnMC42pys0ZpHbLEyz3kpUA/dLhuinLeEXlr0uP8dDnSswrXb6P8ojVLIVrUhvf1jS4H2yw2IORR+5mmmWYAQeQUN/YiwYrAZu9mHhbr9P3jcu2b165p9oMv8A8AdMq5T+JjlsdU+1VWTDBL1XOGtWAUfmk+m8criLldkIQioQhCA9S1lJChcEHyi3YOYCpBFQSD9RFPiydk5oWoIV+EU6E/Qn5RjKb7dfllJuVdiKFqinT9ol5GXKlCdgeZe552+UaJQ6SWq4fkC5v4QkzykMSb0Pyi1ySowjgu0V/i2EDFmfR/r5RMTMQW53a3X1iLxWKueTe3gRzfifEEhZSnQ+7w4dxcy1pUK1tuDceUYuO4UBZO5ekQxBBizGG7HXOH43OErRUN6H28WGXjLEpUmznNlNiXBajUob7RT+yGKyyJZIBKs4ToMwe+4pbWLFillPd1ICmBsSACLC1W+cFvaZwnCU91sicvdfIO8CGKQ9hamxHJpFJmBOVvhOV2vRwQeYY8rVaNXhk0qQgg1BJP8A1FOVPrE0ZoDlRDX26tyaG9p4rfF8Zlyy3rdqknant4qPEu2iZc0SkpM4j4koD5Gu70cbaamIX7ScViDjjJlqUBMQhgCz0KS5FWofWJXhPApeHQBLDqLZlnU7gGwFSBGbJO6u9p9M5MwA0ykOD4Pb3eIHiuHHxB2FWGpqnLzFYkpSglASNKfkPSMASxa4ckPVtdYk79a8VnESXQCQEk+LakPSLr2I7QqL4aeSQlikm7A/CXuH9KRBTMMBmLBiaNYkuaOXZh6c42OyGAz4kPV0EkVFCCKlLG59IYzV6W3cYvtlxDnCpFv5puC+XIAQRp3lN1jm0dI+2hDKwn+E0eAMtvnHN46VzpCEIBCEIBEv2VJ+/p/SfmG9YiImuyCXxH+w/MNErWPrraVJ/gplAC6RTxSLah7xG4VbulWv1jLwpZXImpvqPIN6j15x5QAwI96Rmd2s3p4M1iEG4o+4Ouz08xsY0cdLd2jW4/xNMssFArFcuoexNdvOIOR2mW2VaQo1AuPzeL6ur6jO0KWiv4KQVLGwqfpExNnHFKKicqRSmpZ6E+6xsYbhzBkipO9d/F2aNeJ6muz60lMpmOV1f8ncciC3nE5/EMVG5JAHQfrEVw7BfcSwD8bB+rWGw/MbCMGI49Jwy2WlcxTPlQUhgbBSlOxI0YsGu7DKuh8PTMRKQopplSxcVBzVId+nIFrRLLxYTLzM4QXs/wANW8o5vJ+05Ccw/hVLk0CAZv3SmPxZykKBqAwH91asLzwniKFoCpas0tVUncPQn+kg0UNC40jWmVO7T4ErIxCqLlkqJt3VFJIpbKW5AOTHqTiiU1Jzb6l9eXSLJNwJlDKapqxI0NADzAASbuxOrCp43hRlHNhwwHxSwSpJD/hDEobYUoaCJZuNS9t7DSFG4Nf3pyjKuTlUATRqk2Gjn3eMnD8Soyy6ylnb4a1IzPUNRqGK1O4+r70pmF0OFZkjlTMDf2YxNt634lMcwSL5mcbAFnDvfenK0Tv2USnnzSRUJ8nTTzL+UQONxaSkZa5gC/I1vFj+y8Zf4qbowSOeUKNOv0jU9Zvis/bYrv4Z/wD1vJpNOWsczjpH2yrc4XrOr/7VG8RHN41WSEIQCEIQGXCoClpCnYqALbEtFy4bh0oU6XZqJZm5UuaDTSKShTEHYg+VYu8mhf3WOeXrt8puVa+AT8qt8zDq9w/MDXnGXGyDJUX/ANM/CrQvo+h2HziPwyiz5e6WDtY6HyI9CInsJxBaaFKVpIYggVBrW7XsWizq7c8o512q4JNmzhMklPwgEEsQQ9eYIYeEaAwAkICSc01XxKuw1Snlo/Xk3TMbhMOuuRUonQZgg6UYFq7ERHowGHdRMtK2t+IgdDqTr0s1dbiaqp8OwKljKhL9KBzvoItOA4WZKXU2a/5c2+cTnDsShUsIS4QB+EkOQTVrPX4uV4xcYUPuyUUdgdW/d4zuLpVMRxH+HQvEqYkOiWDrNWk5abJSCSejVIEc4xUxUxSlLJUtRKio6qUak9THQuJ8NOIw+XM2Valpo9Wy+TPFFmSGUUq+JJILVqktTlS8bniX1gd4vH2W8TImrwyqpWlS0bhaWdI/yTXqnmYpYbQHrGTA4xUuamYhs0tQUmmqaj5QR+i8Mc8vKRTLWrWLMR9YheI8OMslaQVJq7XSOY1A5PzaJjg8wVy2NR0jbVmI1BFHcNYVrt70icjTn5KQohu4tLnqNm3S9f7RFLx/C1oWop/mC4Vq3Mb+nSOsYvCy1kEpQFhQJUEBYLFyCk0JIpmBBDvSMuF4XgwSVSEq2BzgeVWMLqt424ua8H4fPxBRKQkqUzFvq1AAPlHW+FcKGDwv3V10J3UpW1f7W6PqSBs4CelAyyJUmWK/CPnZz+lIyYhKgMxq5o+51Y+g/KLizlb+qd2n4HKxaRKmlTJOdKkEJILMUgqSQzKDhjpHGeNYMScRNlJJKULKQTcgWdtWvHfMSMxBBBJf5J9+NI4DxjECZiJywXCpqyCNQVFj5QXLyNSEIQZIQhAIuPCJoVJlF7DKf9vd+kU6JjgGMyugm5dPM2KepYesZynTp8rrJ0Dh2Jd8welWOXp8zEzIJJZDaty9G8BFY4bOA6ettIsvD5iSKKoakEnm56mg/OMbXOaqUmTSUsACRyFfAUjQ4ngguWyndSa3pyJZusbMvFJcAs+zg6cja8SCJgIcaCutIMKgMKJSUiVmCxQhwx1eNf8AjSsHMK30+nOsTPEVJzKYMBRtD52iuE/zCB7enyEK3iwcW4scKMO7CUsTBMJBJ7rDusb1Bb2aFxbGpnTVryk5jT5AAPtHYMZwGXicMZUwfD30kUKVM1D4Hl5xRldhVyVhX3ySEkEdwguC4o5HrHTHxzvqu4jhdAtIORqqAJCe8UjMQGS7eojEUFBNHLUvU6Cm8dVwfZJC8KUpmKT94klwU/CoMUnMGSSkmpBIo28V3gv2fYgTv5iwJQNSgnvDYbO96tGkjqvCEgIGgADdGYDyHnEgUlVKUdhag1aNRBanXT3rTxiSwyQRmYvcNtzpaOf63+MGC4JKQFlKMpIAJFCcrkO1DVVrVttGTMKc6iEgL/tsoJsSksHahUOW0WSes3dixZtz8zSK3NxKkKUSsMTdmbzNdYWpi2MBNLEBTKuav4MdXjZnz1DK99mpWzvSr+kaOGxUsChSotmoQbfWhj7jeJSwGzgDrTVi+3MxrfRrtocXx+SVNmqdkIUonVkpoRz7opzaPz2gMAOUXjtv2wRiEHDyHKMwK5hDBQTUJli+V6klnYUYxSYGVIQhFZIQhAIQhAZZWJWgulakncKI+RrE5guITCgPMU9XILa8or0S3Cj/AC1cj+sYz8dvj3lpLcewIUjO3fDEHrHvs124mYchM55kv+r8aeb/AIhyNeekSWOl/wAuWvdNfDT5ecUjGScqyB4Qx7iftjqfEcalaSUsUqDhnudP0rEZgUn7wG5JO2nWwYPEFwHGIUJSCp2FUvXuj5W9mJuWoqM5RFESlPt/MBTl/wCJ+cT0s4rph5uWhoz8unvnGvxhbGgBSLUZwXd+r841zisipQNc4SAb98oKxX/bezsNWj1MUVIUBagDX283jTm3eDT2loYD4EO9nCRbzrzJicExw9L2sA5t6npbpXZHckJqKJ5UVdXqYzIx5RLzMDUBrVJAB8oqJdZpdz+V+ns2j3hcQ9D8T3DOH050CQ8RnEcaoAKltmBYu7ENalQTQP13jwriaZco4gpJQhClkPUhIJI2zApIhYseu3PbBGBk0Zc9YaWg66FamL5B6mg1I45IxM3FTpc6etUwmakDNYd4EhCbJFrRo8Qx07G4jPMIVNmqCUiyRmLJQnZIf5k1JMXGZwsS5smVL+GVlJO5epPMmsTj0sva1YipPJSf+36iONY/EmdMVMVUqUTuwJJCRskPQR2TFzMicQRo7a/DmIjiiBQdIzg39PI+whCOjkQhCAQhCAQhCARLcHT3FH+75AfnETEtwWyv8hGM/HX43Wa1SV5pKR1p5F4rHFMOakaRO8PX3CCbEU8xGHESKmkY+eXS/THWSa4L2USpEtMsfzjLSpa9RmD93xpHnEyZiCqXOl5QZic2UghSU90lLKe2m4fWkr2FxCnmLchkJDMOdA9j3fWJXjHFpaJcybMCFFCVKYBjQOQL9I1MmMvUdxYrC5FAwnZlkNRiwdjYDfaPeBx4C8ndNSQcwYuog5QHLlnend615/hu3mJloCAiSaMSpKiTo4ZQakRU3tDPVMRMKg8tsqQ+UNqxJc0FS9hoGjpph2VU3IqWgh6lwNXLbHU3bpWsYuMSVqQtEtP8wLDJf8QAoCqxrr57c74727XMAGHCpZLFalBJL3KEioy5q5rmgYC+HA9u50sBJQlQ1OealTaBDLyoY1+EjlE0OppklakUIUSHFGDh2JsC5DVqSGdxGdeH+8QcPJS+ZCkqJU4zTakBOYHOAotoHIIJpHMuD9sZi8ZIUcyUhBlkFZWVFTFS1qIGYkpGmgveOidkJoTPK8+crWVF9yAKbs14u/6umlM7B4eQqTiJSShUpRSpLkgkpJCi+rHRteTaUlOaaVbq9B7PsRaeO48nOilZijTk4Hor1EV6QkIBJ0B/7d36mGWU47MZ2je1ONyYScQ/eBT4rIl/UmOWxfe3c0/wqGHdVMGY+BUH2qBFCjn8v8uv3/1ohCEdHEhCEAhCEAhCEAjf4TiAkkH8RDda/nGhCJZtcbq7XPh7DM4oaecfFkmlo1+A4jOgvoa9aV8h6xvqSztHlm5dPXn3dtvA4lSErCToB4bfOPCJeYlKQVEqYlQ7oDClmq9rx9kDLXpTf3WMclRTMBJJ7wN9Mzt0ALdI6zpys20+1XZGVLSDh1EzdZbuCD/TqFcrHYa1WfwXEIXkVKVmawZWjkOkkA8neOm8PwgWkzVZ/vXLPRIZwGFyWDvavKu5Kw8oMcqu+4mKUSSrkGICRUGlaM9I3z05cXIcFw2bOb7uWtYJZwO6+xUe6PExI4XsviVrCMgSSfxLTQaksSW6OY6TP4XLyoljMlAObuEEkkuXzXOWgOmUXjeHDZX3mZKGUAQ7mx1I1NxVyzVJrFuRMVb4N2RlSE5lNOmvdQ7qWcshFXVzL6M2tkwUkAiahSwSRR2Sl790hzUUr9I1pyynIkVJmm3L4j0YGNmdM7hFmr4mr1iZZdNYx8nT1ZyR3jMckau5P5xoSllaV5gyiD5AUo0bs4BC0sqgKFENX+qr1BqzF9Y0lrJWovz0Nz8Mcs7vHTpjO9o7tOqWMJMTMIHdGR7mZdOXcj5FzaOaxPdqOKiafuwD3JhdW7DKW15eHOIGOnzmse2PtZc+iEIR0ciEIQCEIQCEIQCEIQE72XmgfeDofmH8C3mImUu/hf8ALyin4TEGWsKFWuNxt75RauH4pKhm09a7trHHPHvb0fPLeKXEl5ZU1Ov5x4w0py9Ds79I1kys6Sg1Qq4JZ2LjpUe3iTQl/lalKb9OjxEqVlTwgFmZo9kOjmDm8608ojEqf5Ru5+62lxyHuvlGnNJygHG2X1Zh6kR9SO9qeu36NHzABpZJvp5uQffzhLSSTWlabB3PICn/AGMVI1cRgimb965UwOVGylGqnpRlG+5OzZ04YzZiUhmYF9GZ6+ft4zhFK200c1FOVfrpGpj8KmbLXLVmyqDKyqKToaF3Ap0Ll9Yxe25dMc/D5XAYs7kB3Y38lJHnTfQQQlC1KYBKXU+yXfozv4R7mH7tIQgd0BIbcJoz32vzio9s+LCslBqo5pjF+YRyc1I6bxJJb06b1N1UlLckm5LnxrHyEI9DzEIQgEIQgEIQgEIQgEIQgEbGDxZlmljcfUc414RLNrLZdxccLigUukuKc3e784mcLiHI6Xarvr7LRz3B4xUoumxuk2PlY84tnBMeid3Qpl3ylgzXrr182jnZp15TJZVTxUM24/fnvAYgAHdIdwHehL0/KsRmHSorKRWhYasLsDG1gUZ11BIc0Gn/AOfy5RNxNLJMSUIlgJ5E3DsBemzeB8fSMSNGqTVyXDNqbGsZsIFJl5XfQFRoUmlQh8oDGpDA9KxxwoNlOVfCmo+IE1Nm9aWEJtl6xU7W/s/lGvOmFnSWHzJqBQR4kSiQSXFO8TQACt7fhep+kUztN2ofNJwyu5ZUwa7pl7Jf8WrU3OdXK9N9Y+snaHtMEtLkF1j4l3CTsHfMoeQ52FNUpy5qTUk6k6mPkI7Y48Y55ZXKkIQjTJCEIBCEIBCEIBCEIBCEIBCEIBAGEICY4b2lnyVJUFBZSaZ6n/kK73e8TWC7chAP8hib5FgO7mpKHNzc0eKbCM3CX8amdi8L+0Q2GHAa38xrdERgmfaLiQGlS5UvZTFahZmJZNCAapPzenQhqFytbON4hNnE/ezFrerE08EjujwEa0IRWSEIRQhCEAhCEAhCEAhCEAhCEAhCEAhCEAhCEAhCEAhCEAhCEAhCEAhCEAhCEAhCE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3014" name="AutoShape 6" descr="data:image/jpeg;base64,/9j/4AAQSkZJRgABAQAAAQABAAD/2wCEAAkGBxQSEhUUExQWFhQWFxobGBgYGRwYHBoaFxweGhoYGBoYHCggGBolGxgcITEhJikrLi4uGyAzODMsNygtLisBCgoKDg0OGhAQGiwkHyQsLCwsLCwsLCwsLCwsLCwsLCwsLCwsLCwsLCwsLCwsLCwsLCwsLCwsLCwsLCwsLCwsLP/AABEIAQcAwAMBIgACEQEDEQH/xAAcAAEAAgMBAQEAAAAAAAAAAAAABQYDBAcCAQj/xABAEAABAgQEAwYDBgUEAAcAAAABAhEAAyExBBJBUQVhcQYigZGh8DKxwQcTQtHh8RQjUmJyM4KSoiRTY5OjsuL/xAAYAQEBAQEBAAAAAAAAAAAAAAAAAQIDBP/EAB4RAQEAAgMBAQEBAAAAAAAAAAABAhESITEDQVEy/9oADAMBAAIRAxEAPwDkEIQjLRCEIBCEIBCEIBCEZMPIVMOVCVKOyQT4lrDnAY4RNSOy2KV+BKf8lp+SXI8Y2kdisQbLk/8AJf0lwNVW4RY1disSA4VJPILU/SqBWI7F8AxMv4pC23SM4/6Et4wNI2EfVpILEEEXBDHxBj5AIQhAIQhAIQhAIQhAIQhAIQhAIQgB5mw5nQQCNnAYFc5WVA6k0Cep+l4m+DdngWVPF7If1U3y8+VlkSEsEhKQkaAAAdAA37xm1uYf1D4Ls1JQxmPMPM5Uv0Bt1JidkICRllpSlIsEgJv0asepUnnG3JAZw/LwuwMTbXRKUwDuT4+L2pWMxU4011V+dIwqrf5x7lywaAHmbDxtqYm0byJBUVfdqzAVAL5rcwxI2G9NIwzJZszHY/Sl49qw6gbMzVuxB0LFq9I9KQaZqk2Jrzuajx35w2NLGYCXOTlnSwsf3XFPwkMUnoYq3EuwaiXw6nH9C9DsFh/JQHWL9LlaZWJrV9fJvOnhHhUjLv1P5nrc+camRqVxfH4GZIVkmoUhWyhfmk2UOYJjXjuGJw6JqPu5qErQqjKDjqNj0sdo592k7FKlAzcNmXKF0Gq0dG/1Ejz63jTFxVCEBCCEIQgEIQgEIQgEIQgPcmUVqCUhyfflFt4PwlMqpYrP4ttwnb5/KMXBuGCWkKI7ygMxItqUgbCj7kROYeVv7b51jNrrjNTdCwtv7rtSM8qW+tfd9o+AUYF29j5xt4ZAF3YgOaBv1jKbJUsnpXxt+0beHlqpzpv5Np7EZsBJpYFg7EVo70NyAPWukb6ZYHwlTqb4VNfmbePWGmbWhMwwAFG5eu3ox+kJOHbSoGxpuw39IkwgNdqCrctSAR6esYk4Zj8QYl3F6l7gtXxFI1pNskzCsAJbZsthUgCthcattyEe/wCEFCXLli5Nxzy0pRtCQeUbokMgd1lAgECwZ3BDOzi43u0ZkSGNE0pYUJqbgCvh8q3TO2lKwQpTcFgXdNGrUbMQLeQ4XkCWrVqMBZr6+HSN6VNKS7t+Z3J1525axnmSCbWNyNjYEAaOS7i9ocV5IVeHIc5couxBt47Bqs3pH0ynqAxGh9Rv7MSipBCaKF6aAaAuaiutRU6RhXhikgsz9GI325aVPk4tcnO+2vZD73NOw6GnD/Ulin3n9yf7/wD7dWB5rH6InJcVP+Jav7W9IoH2jdmklKsTLTlmIrNAstP/AJg5i5OofYPUvbm0IQghCEIBCEIBEp2ewmeZmNkB/E28mJ8oi4tHZqUBLB1USfVh6CJWsfU9h5dj8/XwjdTKrXl8/wBI15NeXv8AONuSogvW3Xa0Rq17lyQXLfOrEW0jOiUMxBHro9gf6ufrHySsCngW138G0/ePcs959DS1wG8djDbDewiCnRvmeu+nK/WNuQyeewNPHnZqjWNJBLAVDuXZ6WoNvbGN5FRsoaEix0IL1ZtPzgjYMxOocdX8nb5R5MxI+Elxa9OnOgjCMPuzm562uPl5xmQhniokkJ7ug3FQ2mz+v6eUJys/y9/pHuWoZQaAV5mt9Le+UZSUnSrsxO3K8aR6kynrXqNH22POPStnIFABUizMM1GvGNMxqPvQUe9Lxr4nGZWYpT/kSOYHm1Io25lBXKWNaFiNSbjTXfe/2bJOV02Sk21BsGLv7vGvhp6lVGUKBYhKnsahhesZUThlABcdRW1Q1D19hsaq0KVU1LVLUc1JoNwz8taxhxcgEEdQXAIZquLMXHpG07GgN7h35ktprT6RhxKzQ61Hh7bzjO2o4P2r4QMLiVS0/wCmQFS9e4p2D6sQQ/IRER0r7XsL3cPN2UpHUKGYH/4z5xzWBSEIQCEIQCLfw0ZAhOwS/Vu94O8U8xbyo5UnkPVz9Yzk6fOep5Rt0j6mYSSLPry09el40MFNK0PtTwv43bxjbQP1jNNNtK9vfON2SuhN1U/bl6RpIS35PrG3hQc2/tz894sZqW4fI+EuWZ6OaJrYV9Ykl4QPQt1ar7Vdqt4isaMnE10ajMPXnX6RIpxQvyLANQvQg/i8QY2w1vulp0IBPS+nOPeYpIChf4dH2Ya70jblKCnBNTZt7AANUUj792QO6mpsaC9SHe8JDbzIn90s1NSW/fy1j4MQoB6fWnLX94wglwNDXX62oOWrxmkglq9WBd/X0i6R5CytnBa1H10LGPB4ckl0KUDzYkCzOalnBZntyeVkYYgMQGFe8DUg8g+r6aRkk5QHDAsxZ0+I/EGsK00jWjaCXwtUs5kLcuHBASWNy9nq/gY3pcy/JwW97RuqSG7twdQ2mvveMapAKXsW5da291jNi7aKCUkagjrb94yzQ4cx8mKZtDqOcestetGMSK599rJzYdDGgmoPnLWPmY5bHTPtES+FJ0ExDdPh+scziLlNEIQioQhCAy4fDmYcoNSCz6kB2i3KqGbQekVXhimmo/y+dPrFqBqAL10v7pHPL11+c622ODy+6eaqeQiXlJp79TH3BYQAAE/Wp8tS8SaEoTQJKi2hsOf7xWcr2wy2Z/6QSXYsN9o94ZAXVJBcOlQqOseps7ushKUnehu9GI90ivY7iE8O0xQbUU32ENotiZTb2NqvQnT5xsypmhr7a/1Ectn8VnlRzLU1nCrixdgNOsWLgXHFUSu+7uIm10u8pTl7fPkOZaJGUXD5cwo7kW3s5AH7ExAScY4cEeft4ksPPYEqci7E+vI871PSOsrnY3VoBPOhIetf8QSw1vG7LlMHtSzk3/3OfEC8QX3+YKoo94OkpzJKiwDuygmo7xFg7bycicWaw2DAc6CkNpp8mqapzeNDtqHjynE1IcqI0etrHR60ePGNxGV2VYF6uz719OkV7GfeEvLdKRoHH6eHOOXK7dOMWdE8j4izC1ma9dBrGygbg8qMWbm5FeQ6axzWYZyViaFnMC42pys0ZpHbLEyz3kpUA/dLhuinLeEXlr0uP8dDnSswrXb6P8ojVLIVrUhvf1jS4H2yw2IORR+5mmmWYAQeQUN/YiwYrAZu9mHhbr9P3jcu2b165p9oMv8A8AdMq5T+JjlsdU+1VWTDBL1XOGtWAUfmk+m8criLldkIQioQhCA9S1lJChcEHyi3YOYCpBFQSD9RFPiydk5oWoIV+EU6E/Qn5RjKb7dfllJuVdiKFqinT9ol5GXKlCdgeZe552+UaJQ6SWq4fkC5v4QkzykMSb0Pyi1ySowjgu0V/i2EDFmfR/r5RMTMQW53a3X1iLxWKueTe3gRzfifEEhZSnQ+7w4dxcy1pUK1tuDceUYuO4UBZO5ekQxBBizGG7HXOH43OErRUN6H28WGXjLEpUmznNlNiXBajUob7RT+yGKyyJZIBKs4ToMwe+4pbWLFillPd1ICmBsSACLC1W+cFvaZwnCU91sicvdfIO8CGKQ9hamxHJpFJmBOVvhOV2vRwQeYY8rVaNXhk0qQgg1BJP8A1FOVPrE0ZoDlRDX26tyaG9p4rfF8Zlyy3rdqknant4qPEu2iZc0SkpM4j4koD5Gu70cbaamIX7ScViDjjJlqUBMQhgCz0KS5FWofWJXhPApeHQBLDqLZlnU7gGwFSBGbJO6u9p9M5MwA0ykOD4Pb3eIHiuHHxB2FWGpqnLzFYkpSglASNKfkPSMASxa4ckPVtdYk79a8VnESXQCQEk+LakPSLr2I7QqL4aeSQlikm7A/CXuH9KRBTMMBmLBiaNYkuaOXZh6c42OyGAz4kPV0EkVFCCKlLG59IYzV6W3cYvtlxDnCpFv5puC+XIAQRp3lN1jm0dI+2hDKwn+E0eAMtvnHN46VzpCEIBCEIBEv2VJ+/p/SfmG9YiImuyCXxH+w/MNErWPrraVJ/gplAC6RTxSLah7xG4VbulWv1jLwpZXImpvqPIN6j15x5QAwI96Rmd2s3p4M1iEG4o+4Ouz08xsY0cdLd2jW4/xNMssFArFcuoexNdvOIOR2mW2VaQo1AuPzeL6ur6jO0KWiv4KQVLGwqfpExNnHFKKicqRSmpZ6E+6xsYbhzBkipO9d/F2aNeJ6muz60lMpmOV1f8ncciC3nE5/EMVG5JAHQfrEVw7BfcSwD8bB+rWGw/MbCMGI49Jwy2WlcxTPlQUhgbBSlOxI0YsGu7DKuh8PTMRKQopplSxcVBzVId+nIFrRLLxYTLzM4QXs/wANW8o5vJ+05Ccw/hVLk0CAZv3SmPxZykKBqAwH91asLzwniKFoCpas0tVUncPQn+kg0UNC40jWmVO7T4ErIxCqLlkqJt3VFJIpbKW5AOTHqTiiU1Jzb6l9eXSLJNwJlDKapqxI0NADzAASbuxOrCp43hRlHNhwwHxSwSpJD/hDEobYUoaCJZuNS9t7DSFG4Nf3pyjKuTlUATRqk2Gjn3eMnD8Soyy6ylnb4a1IzPUNRqGK1O4+r70pmF0OFZkjlTMDf2YxNt634lMcwSL5mcbAFnDvfenK0Tv2USnnzSRUJ8nTTzL+UQONxaSkZa5gC/I1vFj+y8Zf4qbowSOeUKNOv0jU9Zvis/bYrv4Z/wD1vJpNOWsczjpH2yrc4XrOr/7VG8RHN41WSEIQCEIQGXCoClpCnYqALbEtFy4bh0oU6XZqJZm5UuaDTSKShTEHYg+VYu8mhf3WOeXrt8puVa+AT8qt8zDq9w/MDXnGXGyDJUX/ANM/CrQvo+h2HziPwyiz5e6WDtY6HyI9CInsJxBaaFKVpIYggVBrW7XsWizq7c8o512q4JNmzhMklPwgEEsQQ9eYIYeEaAwAkICSc01XxKuw1Snlo/Xk3TMbhMOuuRUonQZgg6UYFq7ERHowGHdRMtK2t+IgdDqTr0s1dbiaqp8OwKljKhL9KBzvoItOA4WZKXU2a/5c2+cTnDsShUsIS4QB+EkOQTVrPX4uV4xcYUPuyUUdgdW/d4zuLpVMRxH+HQvEqYkOiWDrNWk5abJSCSejVIEc4xUxUxSlLJUtRKio6qUak9THQuJ8NOIw+XM2Valpo9Wy+TPFFmSGUUq+JJILVqktTlS8bniX1gd4vH2W8TImrwyqpWlS0bhaWdI/yTXqnmYpYbQHrGTA4xUuamYhs0tQUmmqaj5QR+i8Mc8vKRTLWrWLMR9YheI8OMslaQVJq7XSOY1A5PzaJjg8wVy2NR0jbVmI1BFHcNYVrt70icjTn5KQohu4tLnqNm3S9f7RFLx/C1oWop/mC4Vq3Mb+nSOsYvCy1kEpQFhQJUEBYLFyCk0JIpmBBDvSMuF4XgwSVSEq2BzgeVWMLqt424ua8H4fPxBRKQkqUzFvq1AAPlHW+FcKGDwv3V10J3UpW1f7W6PqSBs4CelAyyJUmWK/CPnZz+lIyYhKgMxq5o+51Y+g/KLizlb+qd2n4HKxaRKmlTJOdKkEJILMUgqSQzKDhjpHGeNYMScRNlJJKULKQTcgWdtWvHfMSMxBBBJf5J9+NI4DxjECZiJywXCpqyCNQVFj5QXLyNSEIQZIQhAIuPCJoVJlF7DKf9vd+kU6JjgGMyugm5dPM2KepYesZynTp8rrJ0Dh2Jd8welWOXp8zEzIJJZDaty9G8BFY4bOA6ettIsvD5iSKKoakEnm56mg/OMbXOaqUmTSUsACRyFfAUjQ4ngguWyndSa3pyJZusbMvFJcAs+zg6cja8SCJgIcaCutIMKgMKJSUiVmCxQhwx1eNf8AjSsHMK30+nOsTPEVJzKYMBRtD52iuE/zCB7enyEK3iwcW4scKMO7CUsTBMJBJ7rDusb1Bb2aFxbGpnTVryk5jT5AAPtHYMZwGXicMZUwfD30kUKVM1D4Hl5xRldhVyVhX3ySEkEdwguC4o5HrHTHxzvqu4jhdAtIORqqAJCe8UjMQGS7eojEUFBNHLUvU6Cm8dVwfZJC8KUpmKT94klwU/CoMUnMGSSkmpBIo28V3gv2fYgTv5iwJQNSgnvDYbO96tGkjqvCEgIGgADdGYDyHnEgUlVKUdhag1aNRBanXT3rTxiSwyQRmYvcNtzpaOf63+MGC4JKQFlKMpIAJFCcrkO1DVVrVttGTMKc6iEgL/tsoJsSksHahUOW0WSes3dixZtz8zSK3NxKkKUSsMTdmbzNdYWpi2MBNLEBTKuav4MdXjZnz1DK99mpWzvSr+kaOGxUsChSotmoQbfWhj7jeJSwGzgDrTVi+3MxrfRrtocXx+SVNmqdkIUonVkpoRz7opzaPz2gMAOUXjtv2wRiEHDyHKMwK5hDBQTUJli+V6klnYUYxSYGVIQhFZIQhAIQhAZZWJWgulakncKI+RrE5guITCgPMU9XILa8or0S3Cj/AC1cj+sYz8dvj3lpLcewIUjO3fDEHrHvs124mYchM55kv+r8aeb/AIhyNeekSWOl/wAuWvdNfDT5ecUjGScqyB4Qx7iftjqfEcalaSUsUqDhnudP0rEZgUn7wG5JO2nWwYPEFwHGIUJSCp2FUvXuj5W9mJuWoqM5RFESlPt/MBTl/wCJ+cT0s4rph5uWhoz8unvnGvxhbGgBSLUZwXd+r841zisipQNc4SAb98oKxX/bezsNWj1MUVIUBagDX283jTm3eDT2loYD4EO9nCRbzrzJicExw9L2sA5t6npbpXZHckJqKJ5UVdXqYzIx5RLzMDUBrVJAB8oqJdZpdz+V+ns2j3hcQ9D8T3DOH050CQ8RnEcaoAKltmBYu7ENalQTQP13jwriaZco4gpJQhClkPUhIJI2zApIhYseu3PbBGBk0Zc9YaWg66FamL5B6mg1I45IxM3FTpc6etUwmakDNYd4EhCbJFrRo8Qx07G4jPMIVNmqCUiyRmLJQnZIf5k1JMXGZwsS5smVL+GVlJO5epPMmsTj0sva1YipPJSf+36iONY/EmdMVMVUqUTuwJJCRskPQR2TFzMicQRo7a/DmIjiiBQdIzg39PI+whCOjkQhCAQhCAQhCARLcHT3FH+75AfnETEtwWyv8hGM/HX43Wa1SV5pKR1p5F4rHFMOakaRO8PX3CCbEU8xGHESKmkY+eXS/THWSa4L2USpEtMsfzjLSpa9RmD93xpHnEyZiCqXOl5QZic2UghSU90lLKe2m4fWkr2FxCnmLchkJDMOdA9j3fWJXjHFpaJcybMCFFCVKYBjQOQL9I1MmMvUdxYrC5FAwnZlkNRiwdjYDfaPeBx4C8ndNSQcwYuog5QHLlnend615/hu3mJloCAiSaMSpKiTo4ZQakRU3tDPVMRMKg8tsqQ+UNqxJc0FS9hoGjpph2VU3IqWgh6lwNXLbHU3bpWsYuMSVqQtEtP8wLDJf8QAoCqxrr57c74727XMAGHCpZLFalBJL3KEioy5q5rmgYC+HA9u50sBJQlQ1OealTaBDLyoY1+EjlE0OppklakUIUSHFGDh2JsC5DVqSGdxGdeH+8QcPJS+ZCkqJU4zTakBOYHOAotoHIIJpHMuD9sZi8ZIUcyUhBlkFZWVFTFS1qIGYkpGmgveOidkJoTPK8+crWVF9yAKbs14u/6umlM7B4eQqTiJSShUpRSpLkgkpJCi+rHRteTaUlOaaVbq9B7PsRaeO48nOilZijTk4Hor1EV6QkIBJ0B/7d36mGWU47MZ2je1ONyYScQ/eBT4rIl/UmOWxfe3c0/wqGHdVMGY+BUH2qBFCjn8v8uv3/1ohCEdHEhCEAhCEAhCEAjf4TiAkkH8RDda/nGhCJZtcbq7XPh7DM4oaecfFkmlo1+A4jOgvoa9aV8h6xvqSztHlm5dPXn3dtvA4lSErCToB4bfOPCJeYlKQVEqYlQ7oDClmq9rx9kDLXpTf3WMclRTMBJJ7wN9Mzt0ALdI6zpys20+1XZGVLSDh1EzdZbuCD/TqFcrHYa1WfwXEIXkVKVmawZWjkOkkA8neOm8PwgWkzVZ/vXLPRIZwGFyWDvavKu5Kw8oMcqu+4mKUSSrkGICRUGlaM9I3z05cXIcFw2bOb7uWtYJZwO6+xUe6PExI4XsviVrCMgSSfxLTQaksSW6OY6TP4XLyoljMlAObuEEkkuXzXOWgOmUXjeHDZX3mZKGUAQ7mx1I1NxVyzVJrFuRMVb4N2RlSE5lNOmvdQ7qWcshFXVzL6M2tkwUkAiahSwSRR2Sl790hzUUr9I1pyynIkVJmm3L4j0YGNmdM7hFmr4mr1iZZdNYx8nT1ZyR3jMckau5P5xoSllaV5gyiD5AUo0bs4BC0sqgKFENX+qr1BqzF9Y0lrJWovz0Nz8Mcs7vHTpjO9o7tOqWMJMTMIHdGR7mZdOXcj5FzaOaxPdqOKiafuwD3JhdW7DKW15eHOIGOnzmse2PtZc+iEIR0ciEIQCEIQCEIQCEIQE72XmgfeDofmH8C3mImUu/hf8ALyin4TEGWsKFWuNxt75RauH4pKhm09a7trHHPHvb0fPLeKXEl5ZU1Ov5x4w0py9Ds79I1kys6Sg1Qq4JZ2LjpUe3iTQl/lalKb9OjxEqVlTwgFmZo9kOjmDm8608ojEqf5Ru5+62lxyHuvlGnNJygHG2X1Zh6kR9SO9qeu36NHzABpZJvp5uQffzhLSSTWlabB3PICn/AGMVI1cRgimb965UwOVGylGqnpRlG+5OzZ04YzZiUhmYF9GZ6+ft4zhFK200c1FOVfrpGpj8KmbLXLVmyqDKyqKToaF3Ap0Ll9Yxe25dMc/D5XAYs7kB3Y38lJHnTfQQQlC1KYBKXU+yXfozv4R7mH7tIQgd0BIbcJoz32vzio9s+LCslBqo5pjF+YRyc1I6bxJJb06b1N1UlLckm5LnxrHyEI9DzEIQgEIQgEIQgEIQgEIQgEbGDxZlmljcfUc414RLNrLZdxccLigUukuKc3e784mcLiHI6Xarvr7LRz3B4xUoumxuk2PlY84tnBMeid3Qpl3ylgzXrr182jnZp15TJZVTxUM24/fnvAYgAHdIdwHehL0/KsRmHSorKRWhYasLsDG1gUZ11BIc0Gn/AOfy5RNxNLJMSUIlgJ5E3DsBemzeB8fSMSNGqTVyXDNqbGsZsIFJl5XfQFRoUmlQh8oDGpDA9KxxwoNlOVfCmo+IE1Nm9aWEJtl6xU7W/s/lGvOmFnSWHzJqBQR4kSiQSXFO8TQACt7fhep+kUztN2ofNJwyu5ZUwa7pl7Jf8WrU3OdXK9N9Y+snaHtMEtLkF1j4l3CTsHfMoeQ52FNUpy5qTUk6k6mPkI7Y48Y55ZXKkIQjTJCEIBCEIBCEIBCEIBCEIBCEIBAGEICY4b2lnyVJUFBZSaZ6n/kK73e8TWC7chAP8hib5FgO7mpKHNzc0eKbCM3CX8amdi8L+0Q2GHAa38xrdERgmfaLiQGlS5UvZTFahZmJZNCAapPzenQhqFytbON4hNnE/ezFrerE08EjujwEa0IRWSEIRQhCEAhCEAhCEAhCEAhCEAhCEAhCEAhCEAhCEAhCEAhCEAhCEAhCEAhCEAhCE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3016" name="AutoShape 8" descr="data:image/jpeg;base64,/9j/4AAQSkZJRgABAQAAAQABAAD/2wCEAAkGBxQSEhUUExQWFhQWFxobGBgYGRwYHBoaFxweGhoYGBoYHCggGBolGxgcITEhJikrLi4uGyAzODMsNygtLisBCgoKDg0OGhAQGiwkHyQsLCwsLCwsLCwsLCwsLCwsLCwsLCwsLCwsLCwsLCwsLCwsLCwsLCwsLCwsLCwsLCwsLP/AABEIAQcAwAMBIgACEQEDEQH/xAAcAAEAAgMBAQEAAAAAAAAAAAAABQYDBAcCAQj/xABAEAABAgQEAwYDBgUEAAcAAAABAhEAAyExBBJBUQVhcQYigZGh8DKxwQcTQtHh8RQjUmJyM4KSoiRTY5OjsuL/xAAYAQEBAQEBAAAAAAAAAAAAAAAAAQIDBP/EAB4RAQEAAgMBAQEBAAAAAAAAAAABAhESITEDQVEy/9oADAMBAAIRAxEAPwDkEIQjLRCEIBCEIBCEIBCEZMPIVMOVCVKOyQT4lrDnAY4RNSOy2KV+BKf8lp+SXI8Y2kdisQbLk/8AJf0lwNVW4RY1disSA4VJPILU/SqBWI7F8AxMv4pC23SM4/6Et4wNI2EfVpILEEEXBDHxBj5AIQhAIQhAIQhAIQhAIQhAIQhAIQgB5mw5nQQCNnAYFc5WVA6k0Cep+l4m+DdngWVPF7If1U3y8+VlkSEsEhKQkaAAAdAA37xm1uYf1D4Ls1JQxmPMPM5Uv0Bt1JidkICRllpSlIsEgJv0asepUnnG3JAZw/LwuwMTbXRKUwDuT4+L2pWMxU4011V+dIwqrf5x7lywaAHmbDxtqYm0byJBUVfdqzAVAL5rcwxI2G9NIwzJZszHY/Sl49qw6gbMzVuxB0LFq9I9KQaZqk2Jrzuajx35w2NLGYCXOTlnSwsf3XFPwkMUnoYq3EuwaiXw6nH9C9DsFh/JQHWL9LlaZWJrV9fJvOnhHhUjLv1P5nrc+camRqVxfH4GZIVkmoUhWyhfmk2UOYJjXjuGJw6JqPu5qErQqjKDjqNj0sdo592k7FKlAzcNmXKF0Gq0dG/1Ejz63jTFxVCEBCCEIQgEIQgEIQgEIQgPcmUVqCUhyfflFt4PwlMqpYrP4ttwnb5/KMXBuGCWkKI7ygMxItqUgbCj7kROYeVv7b51jNrrjNTdCwtv7rtSM8qW+tfd9o+AUYF29j5xt4ZAF3YgOaBv1jKbJUsnpXxt+0beHlqpzpv5Np7EZsBJpYFg7EVo70NyAPWukb6ZYHwlTqb4VNfmbePWGmbWhMwwAFG5eu3ox+kJOHbSoGxpuw39IkwgNdqCrctSAR6esYk4Zj8QYl3F6l7gtXxFI1pNskzCsAJbZsthUgCthcattyEe/wCEFCXLli5Nxzy0pRtCQeUbokMgd1lAgECwZ3BDOzi43u0ZkSGNE0pYUJqbgCvh8q3TO2lKwQpTcFgXdNGrUbMQLeQ4XkCWrVqMBZr6+HSN6VNKS7t+Z3J1525axnmSCbWNyNjYEAaOS7i9ocV5IVeHIc5couxBt47Bqs3pH0ynqAxGh9Rv7MSipBCaKF6aAaAuaiutRU6RhXhikgsz9GI325aVPk4tcnO+2vZD73NOw6GnD/Ulin3n9yf7/wD7dWB5rH6InJcVP+Jav7W9IoH2jdmklKsTLTlmIrNAstP/AJg5i5OofYPUvbm0IQghCEIBCEIBEp2ewmeZmNkB/E28mJ8oi4tHZqUBLB1USfVh6CJWsfU9h5dj8/XwjdTKrXl8/wBI15NeXv8AONuSogvW3Xa0Rq17lyQXLfOrEW0jOiUMxBHro9gf6ufrHySsCngW138G0/ePcs959DS1wG8djDbDewiCnRvmeu+nK/WNuQyeewNPHnZqjWNJBLAVDuXZ6WoNvbGN5FRsoaEix0IL1ZtPzgjYMxOocdX8nb5R5MxI+Elxa9OnOgjCMPuzm562uPl5xmQhniokkJ7ug3FQ2mz+v6eUJys/y9/pHuWoZQaAV5mt9Le+UZSUnSrsxO3K8aR6kynrXqNH22POPStnIFABUizMM1GvGNMxqPvQUe9Lxr4nGZWYpT/kSOYHm1Io25lBXKWNaFiNSbjTXfe/2bJOV02Sk21BsGLv7vGvhp6lVGUKBYhKnsahhesZUThlABcdRW1Q1D19hsaq0KVU1LVLUc1JoNwz8taxhxcgEEdQXAIZquLMXHpG07GgN7h35ktprT6RhxKzQ61Hh7bzjO2o4P2r4QMLiVS0/wCmQFS9e4p2D6sQQ/IRER0r7XsL3cPN2UpHUKGYH/4z5xzWBSEIQCEIQCLfw0ZAhOwS/Vu94O8U8xbyo5UnkPVz9Yzk6fOep5Rt0j6mYSSLPry09el40MFNK0PtTwv43bxjbQP1jNNNtK9vfON2SuhN1U/bl6RpIS35PrG3hQc2/tz894sZqW4fI+EuWZ6OaJrYV9Ykl4QPQt1ar7Vdqt4isaMnE10ajMPXnX6RIpxQvyLANQvQg/i8QY2w1vulp0IBPS+nOPeYpIChf4dH2Ya70jblKCnBNTZt7AANUUj792QO6mpsaC9SHe8JDbzIn90s1NSW/fy1j4MQoB6fWnLX94wglwNDXX62oOWrxmkglq9WBd/X0i6R5CytnBa1H10LGPB4ckl0KUDzYkCzOalnBZntyeVkYYgMQGFe8DUg8g+r6aRkk5QHDAsxZ0+I/EGsK00jWjaCXwtUs5kLcuHBASWNy9nq/gY3pcy/JwW97RuqSG7twdQ2mvveMapAKXsW5da291jNi7aKCUkagjrb94yzQ4cx8mKZtDqOcestetGMSK599rJzYdDGgmoPnLWPmY5bHTPtES+FJ0ExDdPh+scziLlNEIQioQhCAy4fDmYcoNSCz6kB2i3KqGbQekVXhimmo/y+dPrFqBqAL10v7pHPL11+c622ODy+6eaqeQiXlJp79TH3BYQAAE/Wp8tS8SaEoTQJKi2hsOf7xWcr2wy2Z/6QSXYsN9o94ZAXVJBcOlQqOseps7ushKUnehu9GI90ivY7iE8O0xQbUU32ENotiZTb2NqvQnT5xsypmhr7a/1Ectn8VnlRzLU1nCrixdgNOsWLgXHFUSu+7uIm10u8pTl7fPkOZaJGUXD5cwo7kW3s5AH7ExAScY4cEeft4ksPPYEqci7E+vI871PSOsrnY3VoBPOhIetf8QSw1vG7LlMHtSzk3/3OfEC8QX3+YKoo94OkpzJKiwDuygmo7xFg7bycicWaw2DAc6CkNpp8mqapzeNDtqHjynE1IcqI0etrHR60ePGNxGV2VYF6uz719OkV7GfeEvLdKRoHH6eHOOXK7dOMWdE8j4izC1ma9dBrGygbg8qMWbm5FeQ6axzWYZyViaFnMC42pys0ZpHbLEyz3kpUA/dLhuinLeEXlr0uP8dDnSswrXb6P8ojVLIVrUhvf1jS4H2yw2IORR+5mmmWYAQeQUN/YiwYrAZu9mHhbr9P3jcu2b165p9oMv8A8AdMq5T+JjlsdU+1VWTDBL1XOGtWAUfmk+m8criLldkIQioQhCA9S1lJChcEHyi3YOYCpBFQSD9RFPiydk5oWoIV+EU6E/Qn5RjKb7dfllJuVdiKFqinT9ol5GXKlCdgeZe552+UaJQ6SWq4fkC5v4QkzykMSb0Pyi1ySowjgu0V/i2EDFmfR/r5RMTMQW53a3X1iLxWKueTe3gRzfifEEhZSnQ+7w4dxcy1pUK1tuDceUYuO4UBZO5ekQxBBizGG7HXOH43OErRUN6H28WGXjLEpUmznNlNiXBajUob7RT+yGKyyJZIBKs4ToMwe+4pbWLFillPd1ICmBsSACLC1W+cFvaZwnCU91sicvdfIO8CGKQ9hamxHJpFJmBOVvhOV2vRwQeYY8rVaNXhk0qQgg1BJP8A1FOVPrE0ZoDlRDX26tyaG9p4rfF8Zlyy3rdqknant4qPEu2iZc0SkpM4j4koD5Gu70cbaamIX7ScViDjjJlqUBMQhgCz0KS5FWofWJXhPApeHQBLDqLZlnU7gGwFSBGbJO6u9p9M5MwA0ykOD4Pb3eIHiuHHxB2FWGpqnLzFYkpSglASNKfkPSMASxa4ckPVtdYk79a8VnESXQCQEk+LakPSLr2I7QqL4aeSQlikm7A/CXuH9KRBTMMBmLBiaNYkuaOXZh6c42OyGAz4kPV0EkVFCCKlLG59IYzV6W3cYvtlxDnCpFv5puC+XIAQRp3lN1jm0dI+2hDKwn+E0eAMtvnHN46VzpCEIBCEIBEv2VJ+/p/SfmG9YiImuyCXxH+w/MNErWPrraVJ/gplAC6RTxSLah7xG4VbulWv1jLwpZXImpvqPIN6j15x5QAwI96Rmd2s3p4M1iEG4o+4Ouz08xsY0cdLd2jW4/xNMssFArFcuoexNdvOIOR2mW2VaQo1AuPzeL6ur6jO0KWiv4KQVLGwqfpExNnHFKKicqRSmpZ6E+6xsYbhzBkipO9d/F2aNeJ6muz60lMpmOV1f8ncciC3nE5/EMVG5JAHQfrEVw7BfcSwD8bB+rWGw/MbCMGI49Jwy2WlcxTPlQUhgbBSlOxI0YsGu7DKuh8PTMRKQopplSxcVBzVId+nIFrRLLxYTLzM4QXs/wANW8o5vJ+05Ccw/hVLk0CAZv3SmPxZykKBqAwH91asLzwniKFoCpas0tVUncPQn+kg0UNC40jWmVO7T4ErIxCqLlkqJt3VFJIpbKW5AOTHqTiiU1Jzb6l9eXSLJNwJlDKapqxI0NADzAASbuxOrCp43hRlHNhwwHxSwSpJD/hDEobYUoaCJZuNS9t7DSFG4Nf3pyjKuTlUATRqk2Gjn3eMnD8Soyy6ylnb4a1IzPUNRqGK1O4+r70pmF0OFZkjlTMDf2YxNt634lMcwSL5mcbAFnDvfenK0Tv2USnnzSRUJ8nTTzL+UQONxaSkZa5gC/I1vFj+y8Zf4qbowSOeUKNOv0jU9Zvis/bYrv4Z/wD1vJpNOWsczjpH2yrc4XrOr/7VG8RHN41WSEIQCEIQGXCoClpCnYqALbEtFy4bh0oU6XZqJZm5UuaDTSKShTEHYg+VYu8mhf3WOeXrt8puVa+AT8qt8zDq9w/MDXnGXGyDJUX/ANM/CrQvo+h2HziPwyiz5e6WDtY6HyI9CInsJxBaaFKVpIYggVBrW7XsWizq7c8o512q4JNmzhMklPwgEEsQQ9eYIYeEaAwAkICSc01XxKuw1Snlo/Xk3TMbhMOuuRUonQZgg6UYFq7ERHowGHdRMtK2t+IgdDqTr0s1dbiaqp8OwKljKhL9KBzvoItOA4WZKXU2a/5c2+cTnDsShUsIS4QB+EkOQTVrPX4uV4xcYUPuyUUdgdW/d4zuLpVMRxH+HQvEqYkOiWDrNWk5abJSCSejVIEc4xUxUxSlLJUtRKio6qUak9THQuJ8NOIw+XM2Valpo9Wy+TPFFmSGUUq+JJILVqktTlS8bniX1gd4vH2W8TImrwyqpWlS0bhaWdI/yTXqnmYpYbQHrGTA4xUuamYhs0tQUmmqaj5QR+i8Mc8vKRTLWrWLMR9YheI8OMslaQVJq7XSOY1A5PzaJjg8wVy2NR0jbVmI1BFHcNYVrt70icjTn5KQohu4tLnqNm3S9f7RFLx/C1oWop/mC4Vq3Mb+nSOsYvCy1kEpQFhQJUEBYLFyCk0JIpmBBDvSMuF4XgwSVSEq2BzgeVWMLqt424ua8H4fPxBRKQkqUzFvq1AAPlHW+FcKGDwv3V10J3UpW1f7W6PqSBs4CelAyyJUmWK/CPnZz+lIyYhKgMxq5o+51Y+g/KLizlb+qd2n4HKxaRKmlTJOdKkEJILMUgqSQzKDhjpHGeNYMScRNlJJKULKQTcgWdtWvHfMSMxBBBJf5J9+NI4DxjECZiJywXCpqyCNQVFj5QXLyNSEIQZIQhAIuPCJoVJlF7DKf9vd+kU6JjgGMyugm5dPM2KepYesZynTp8rrJ0Dh2Jd8welWOXp8zEzIJJZDaty9G8BFY4bOA6ettIsvD5iSKKoakEnm56mg/OMbXOaqUmTSUsACRyFfAUjQ4ngguWyndSa3pyJZusbMvFJcAs+zg6cja8SCJgIcaCutIMKgMKJSUiVmCxQhwx1eNf8AjSsHMK30+nOsTPEVJzKYMBRtD52iuE/zCB7enyEK3iwcW4scKMO7CUsTBMJBJ7rDusb1Bb2aFxbGpnTVryk5jT5AAPtHYMZwGXicMZUwfD30kUKVM1D4Hl5xRldhVyVhX3ySEkEdwguC4o5HrHTHxzvqu4jhdAtIORqqAJCe8UjMQGS7eojEUFBNHLUvU6Cm8dVwfZJC8KUpmKT94klwU/CoMUnMGSSkmpBIo28V3gv2fYgTv5iwJQNSgnvDYbO96tGkjqvCEgIGgADdGYDyHnEgUlVKUdhag1aNRBanXT3rTxiSwyQRmYvcNtzpaOf63+MGC4JKQFlKMpIAJFCcrkO1DVVrVttGTMKc6iEgL/tsoJsSksHahUOW0WSes3dixZtz8zSK3NxKkKUSsMTdmbzNdYWpi2MBNLEBTKuav4MdXjZnz1DK99mpWzvSr+kaOGxUsChSotmoQbfWhj7jeJSwGzgDrTVi+3MxrfRrtocXx+SVNmqdkIUonVkpoRz7opzaPz2gMAOUXjtv2wRiEHDyHKMwK5hDBQTUJli+V6klnYUYxSYGVIQhFZIQhAIQhAZZWJWgulakncKI+RrE5guITCgPMU9XILa8or0S3Cj/AC1cj+sYz8dvj3lpLcewIUjO3fDEHrHvs124mYchM55kv+r8aeb/AIhyNeekSWOl/wAuWvdNfDT5ecUjGScqyB4Qx7iftjqfEcalaSUsUqDhnudP0rEZgUn7wG5JO2nWwYPEFwHGIUJSCp2FUvXuj5W9mJuWoqM5RFESlPt/MBTl/wCJ+cT0s4rph5uWhoz8unvnGvxhbGgBSLUZwXd+r841zisipQNc4SAb98oKxX/bezsNWj1MUVIUBagDX283jTm3eDT2loYD4EO9nCRbzrzJicExw9L2sA5t6npbpXZHckJqKJ5UVdXqYzIx5RLzMDUBrVJAB8oqJdZpdz+V+ns2j3hcQ9D8T3DOH050CQ8RnEcaoAKltmBYu7ENalQTQP13jwriaZco4gpJQhClkPUhIJI2zApIhYseu3PbBGBk0Zc9YaWg66FamL5B6mg1I45IxM3FTpc6etUwmakDNYd4EhCbJFrRo8Qx07G4jPMIVNmqCUiyRmLJQnZIf5k1JMXGZwsS5smVL+GVlJO5epPMmsTj0sva1YipPJSf+36iONY/EmdMVMVUqUTuwJJCRskPQR2TFzMicQRo7a/DmIjiiBQdIzg39PI+whCOjkQhCAQhCAQhCARLcHT3FH+75AfnETEtwWyv8hGM/HX43Wa1SV5pKR1p5F4rHFMOakaRO8PX3CCbEU8xGHESKmkY+eXS/THWSa4L2USpEtMsfzjLSpa9RmD93xpHnEyZiCqXOl5QZic2UghSU90lLKe2m4fWkr2FxCnmLchkJDMOdA9j3fWJXjHFpaJcybMCFFCVKYBjQOQL9I1MmMvUdxYrC5FAwnZlkNRiwdjYDfaPeBx4C8ndNSQcwYuog5QHLlnend615/hu3mJloCAiSaMSpKiTo4ZQakRU3tDPVMRMKg8tsqQ+UNqxJc0FS9hoGjpph2VU3IqWgh6lwNXLbHU3bpWsYuMSVqQtEtP8wLDJf8QAoCqxrr57c74727XMAGHCpZLFalBJL3KEioy5q5rmgYC+HA9u50sBJQlQ1OealTaBDLyoY1+EjlE0OppklakUIUSHFGDh2JsC5DVqSGdxGdeH+8QcPJS+ZCkqJU4zTakBOYHOAotoHIIJpHMuD9sZi8ZIUcyUhBlkFZWVFTFS1qIGYkpGmgveOidkJoTPK8+crWVF9yAKbs14u/6umlM7B4eQqTiJSShUpRSpLkgkpJCi+rHRteTaUlOaaVbq9B7PsRaeO48nOilZijTk4Hor1EV6QkIBJ0B/7d36mGWU47MZ2je1ONyYScQ/eBT4rIl/UmOWxfe3c0/wqGHdVMGY+BUH2qBFCjn8v8uv3/1ohCEdHEhCEAhCEAhCEAjf4TiAkkH8RDda/nGhCJZtcbq7XPh7DM4oaecfFkmlo1+A4jOgvoa9aV8h6xvqSztHlm5dPXn3dtvA4lSErCToB4bfOPCJeYlKQVEqYlQ7oDClmq9rx9kDLXpTf3WMclRTMBJJ7wN9Mzt0ALdI6zpys20+1XZGVLSDh1EzdZbuCD/TqFcrHYa1WfwXEIXkVKVmawZWjkOkkA8neOm8PwgWkzVZ/vXLPRIZwGFyWDvavKu5Kw8oMcqu+4mKUSSrkGICRUGlaM9I3z05cXIcFw2bOb7uWtYJZwO6+xUe6PExI4XsviVrCMgSSfxLTQaksSW6OY6TP4XLyoljMlAObuEEkkuXzXOWgOmUXjeHDZX3mZKGUAQ7mx1I1NxVyzVJrFuRMVb4N2RlSE5lNOmvdQ7qWcshFXVzL6M2tkwUkAiahSwSRR2Sl790hzUUr9I1pyynIkVJmm3L4j0YGNmdM7hFmr4mr1iZZdNYx8nT1ZyR3jMckau5P5xoSllaV5gyiD5AUo0bs4BC0sqgKFENX+qr1BqzF9Y0lrJWovz0Nz8Mcs7vHTpjO9o7tOqWMJMTMIHdGR7mZdOXcj5FzaOaxPdqOKiafuwD3JhdW7DKW15eHOIGOnzmse2PtZc+iEIR0ciEIQCEIQCEIQCEIQE72XmgfeDofmH8C3mImUu/hf8ALyin4TEGWsKFWuNxt75RauH4pKhm09a7trHHPHvb0fPLeKXEl5ZU1Ov5x4w0py9Ds79I1kys6Sg1Qq4JZ2LjpUe3iTQl/lalKb9OjxEqVlTwgFmZo9kOjmDm8608ojEqf5Ru5+62lxyHuvlGnNJygHG2X1Zh6kR9SO9qeu36NHzABpZJvp5uQffzhLSSTWlabB3PICn/AGMVI1cRgimb965UwOVGylGqnpRlG+5OzZ04YzZiUhmYF9GZ6+ft4zhFK200c1FOVfrpGpj8KmbLXLVmyqDKyqKToaF3Ap0Ll9Yxe25dMc/D5XAYs7kB3Y38lJHnTfQQQlC1KYBKXU+yXfozv4R7mH7tIQgd0BIbcJoz32vzio9s+LCslBqo5pjF+YRyc1I6bxJJb06b1N1UlLckm5LnxrHyEI9DzEIQgEIQgEIQgEIQgEIQgEbGDxZlmljcfUc414RLNrLZdxccLigUukuKc3e784mcLiHI6Xarvr7LRz3B4xUoumxuk2PlY84tnBMeid3Qpl3ylgzXrr182jnZp15TJZVTxUM24/fnvAYgAHdIdwHehL0/KsRmHSorKRWhYasLsDG1gUZ11BIc0Gn/AOfy5RNxNLJMSUIlgJ5E3DsBemzeB8fSMSNGqTVyXDNqbGsZsIFJl5XfQFRoUmlQh8oDGpDA9KxxwoNlOVfCmo+IE1Nm9aWEJtl6xU7W/s/lGvOmFnSWHzJqBQR4kSiQSXFO8TQACt7fhep+kUztN2ofNJwyu5ZUwa7pl7Jf8WrU3OdXK9N9Y+snaHtMEtLkF1j4l3CTsHfMoeQ52FNUpy5qTUk6k6mPkI7Y48Y55ZXKkIQjTJCEIBCEIBCEIBCEIBCEIBCEIBAGEICY4b2lnyVJUFBZSaZ6n/kK73e8TWC7chAP8hib5FgO7mpKHNzc0eKbCM3CX8amdi8L+0Q2GHAa38xrdERgmfaLiQGlS5UvZTFahZmJZNCAapPzenQhqFytbON4hNnE/ezFrerE08EjujwEa0IRWSEIRQhCEAhCEAhCEAhCEAhCEAhCEAhCEAhCEAhCEAhCEAhCEAhCEAhCEAhCEAhCE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43018" name="Picture 10" descr="http://img.ihned.cz/attachment.php/140/31262140/aot35CEFLNOj6PWbfpqrxy01STUw9Amn/shutterstock_2156470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0F0F0"/>
              </a:clrFrom>
              <a:clrTo>
                <a:srgbClr val="F0F0F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40152" y="332656"/>
            <a:ext cx="3672408" cy="20687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6">
                    <a:lumMod val="50000"/>
                  </a:schemeClr>
                </a:solidFill>
                <a:latin typeface="Gulim" pitchFamily="34" charset="-127"/>
                <a:ea typeface="Gulim" pitchFamily="34" charset="-127"/>
              </a:rPr>
              <a:t>Homo sapiens </a:t>
            </a:r>
            <a:r>
              <a:rPr lang="cs-CZ" dirty="0" err="1" smtClean="0">
                <a:solidFill>
                  <a:schemeClr val="accent6">
                    <a:lumMod val="50000"/>
                  </a:schemeClr>
                </a:solidFill>
                <a:latin typeface="Gulim" pitchFamily="34" charset="-127"/>
                <a:ea typeface="Gulim" pitchFamily="34" charset="-127"/>
              </a:rPr>
              <a:t>sapiens</a:t>
            </a:r>
            <a:endParaRPr lang="cs-CZ" dirty="0">
              <a:solidFill>
                <a:schemeClr val="accent6">
                  <a:lumMod val="50000"/>
                </a:schemeClr>
              </a:solidFill>
              <a:latin typeface="Gulim" pitchFamily="34" charset="-127"/>
              <a:ea typeface="Gulim" pitchFamily="34" charset="-127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Blip>
                <a:blip r:embed="rId2"/>
              </a:buBlip>
            </a:pPr>
            <a:r>
              <a:rPr lang="cs-CZ" dirty="0" smtClean="0"/>
              <a:t>člověk moudrý</a:t>
            </a:r>
          </a:p>
          <a:p>
            <a:pPr>
              <a:buBlip>
                <a:blip r:embed="rId2"/>
              </a:buBlip>
            </a:pPr>
            <a:r>
              <a:rPr lang="cs-CZ" dirty="0" smtClean="0"/>
              <a:t>dnešní člověk</a:t>
            </a:r>
            <a:endParaRPr lang="cs-CZ" dirty="0"/>
          </a:p>
        </p:txBody>
      </p:sp>
      <p:pic>
        <p:nvPicPr>
          <p:cNvPr id="4" name="Picture 2" descr="http://10cities10years.files.wordpress.com/2012/11/evolution-in-motio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5723874"/>
            <a:ext cx="2016224" cy="1134126"/>
          </a:xfrm>
          <a:prstGeom prst="rect">
            <a:avLst/>
          </a:prstGeom>
          <a:noFill/>
        </p:spPr>
      </p:pic>
      <p:pic>
        <p:nvPicPr>
          <p:cNvPr id="41986" name="Picture 2" descr="http://upload.wikimedia.org/wikipedia/commons/thumb/e/ee/Female_baby.jpg/220px-Female_bab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2924944"/>
            <a:ext cx="1662960" cy="2214761"/>
          </a:xfrm>
          <a:prstGeom prst="rect">
            <a:avLst/>
          </a:prstGeom>
          <a:noFill/>
        </p:spPr>
      </p:pic>
      <p:pic>
        <p:nvPicPr>
          <p:cNvPr id="41988" name="Picture 4" descr="http://upload.wikimedia.org/wikipedia/commons/thumb/8/85/Bubble_wrap_play.jpg/220px-Bubble_wrap_pla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3928" y="2492896"/>
            <a:ext cx="2095500" cy="2790825"/>
          </a:xfrm>
          <a:prstGeom prst="rect">
            <a:avLst/>
          </a:prstGeom>
          <a:noFill/>
        </p:spPr>
      </p:pic>
      <p:pic>
        <p:nvPicPr>
          <p:cNvPr id="41990" name="Picture 6" descr="http://www.salveo.cz/img/cms/kostra_muz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83760" y="620688"/>
            <a:ext cx="2160240" cy="58667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6">
                    <a:lumMod val="50000"/>
                  </a:schemeClr>
                </a:solidFill>
                <a:latin typeface="Gulim" pitchFamily="34" charset="-127"/>
                <a:ea typeface="Gulim" pitchFamily="34" charset="-127"/>
              </a:rPr>
              <a:t>Zdroje</a:t>
            </a:r>
            <a:endParaRPr lang="cs-CZ" dirty="0">
              <a:solidFill>
                <a:schemeClr val="accent6">
                  <a:lumMod val="50000"/>
                </a:schemeClr>
              </a:solidFill>
              <a:latin typeface="Gulim" pitchFamily="34" charset="-127"/>
              <a:ea typeface="Gulim" pitchFamily="34" charset="-127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cs-CZ" sz="1800" dirty="0" smtClean="0"/>
              <a:t>https://www.google.cz/search?hl=cs&amp;site=imghp&amp;tbm=isch&amp;source=hp&amp;biw=1280&amp;bih=554&amp;q=homo+ergaster&amp;oq=homo+ergas&amp;gs_l=img.1.0.0j0i24l5.681.5495.0.7574.14.8.2.4.6.0.165.1058.1j7.8.0....0...1ac.1.37.img..3.11.1071.-aG6ZXG_6AE#hl=cs&amp;q=v%C3%BDvoj+%C4%8Dlov%C4%9Bka&amp;tbm=isch&amp;imgdii=_</a:t>
            </a:r>
          </a:p>
          <a:p>
            <a:pPr>
              <a:buBlip>
                <a:blip r:embed="rId2"/>
              </a:buBlip>
            </a:pPr>
            <a:r>
              <a:rPr lang="cs-CZ" sz="1800" dirty="0" smtClean="0">
                <a:hlinkClick r:id="rId3"/>
              </a:rPr>
              <a:t>http://cs.wikipedia.org/wiki/V%C3%BDvoj_%C4%8Dlov%C4%9Bka</a:t>
            </a:r>
            <a:endParaRPr lang="cs-CZ" sz="1800" dirty="0" smtClean="0"/>
          </a:p>
          <a:p>
            <a:pPr>
              <a:buBlip>
                <a:blip r:embed="rId2"/>
              </a:buBlip>
            </a:pPr>
            <a:r>
              <a:rPr lang="cs-CZ" sz="1800" dirty="0" smtClean="0">
                <a:hlinkClick r:id="rId4"/>
              </a:rPr>
              <a:t>http://www.</a:t>
            </a:r>
            <a:r>
              <a:rPr lang="cs-CZ" sz="1800" dirty="0" err="1" smtClean="0">
                <a:hlinkClick r:id="rId4"/>
              </a:rPr>
              <a:t>mzm.cz</a:t>
            </a:r>
            <a:r>
              <a:rPr lang="cs-CZ" sz="1800" dirty="0" smtClean="0">
                <a:hlinkClick r:id="rId4"/>
              </a:rPr>
              <a:t>/</a:t>
            </a:r>
            <a:r>
              <a:rPr lang="cs-CZ" sz="1800" dirty="0" err="1" smtClean="0">
                <a:hlinkClick r:id="rId4"/>
              </a:rPr>
              <a:t>pavilonanthropos</a:t>
            </a:r>
            <a:r>
              <a:rPr lang="cs-CZ" sz="1800" dirty="0" smtClean="0">
                <a:hlinkClick r:id="rId4"/>
              </a:rPr>
              <a:t>/</a:t>
            </a:r>
            <a:endParaRPr lang="cs-CZ" sz="1800" dirty="0" smtClean="0"/>
          </a:p>
          <a:p>
            <a:pPr>
              <a:buBlip>
                <a:blip r:embed="rId2"/>
              </a:buBlip>
            </a:pPr>
            <a:r>
              <a:rPr lang="cs-CZ" sz="1800" dirty="0" smtClean="0">
                <a:hlinkClick r:id="rId5"/>
              </a:rPr>
              <a:t>http://www.</a:t>
            </a:r>
            <a:r>
              <a:rPr lang="cs-CZ" sz="1800" dirty="0" err="1" smtClean="0">
                <a:hlinkClick r:id="rId5"/>
              </a:rPr>
              <a:t>archeologienadosah.cz</a:t>
            </a:r>
            <a:r>
              <a:rPr lang="cs-CZ" sz="1800" dirty="0" smtClean="0">
                <a:hlinkClick r:id="rId5"/>
              </a:rPr>
              <a:t>/o-archeologii/chronologie/vznik-a-</a:t>
            </a:r>
            <a:r>
              <a:rPr lang="cs-CZ" sz="1800" dirty="0" err="1" smtClean="0">
                <a:hlinkClick r:id="rId5"/>
              </a:rPr>
              <a:t>vyvoj</a:t>
            </a:r>
            <a:r>
              <a:rPr lang="cs-CZ" sz="1800" dirty="0" smtClean="0">
                <a:hlinkClick r:id="rId5"/>
              </a:rPr>
              <a:t>-</a:t>
            </a:r>
            <a:r>
              <a:rPr lang="cs-CZ" sz="1800" dirty="0" err="1" smtClean="0">
                <a:hlinkClick r:id="rId5"/>
              </a:rPr>
              <a:t>cloveka</a:t>
            </a:r>
            <a:endParaRPr lang="cs-CZ" sz="1800" dirty="0" smtClean="0"/>
          </a:p>
          <a:p>
            <a:pPr>
              <a:buBlip>
                <a:blip r:embed="rId2"/>
              </a:buBlip>
            </a:pPr>
            <a:r>
              <a:rPr lang="cs-CZ" sz="1800" dirty="0" smtClean="0">
                <a:hlinkClick r:id="rId6"/>
              </a:rPr>
              <a:t>http://www.genetika-biologie.</a:t>
            </a:r>
            <a:r>
              <a:rPr lang="cs-CZ" sz="1800" dirty="0" err="1" smtClean="0">
                <a:hlinkClick r:id="rId6"/>
              </a:rPr>
              <a:t>cz</a:t>
            </a:r>
            <a:r>
              <a:rPr lang="cs-CZ" sz="1800" dirty="0" smtClean="0">
                <a:hlinkClick r:id="rId6"/>
              </a:rPr>
              <a:t>/vznik-</a:t>
            </a:r>
            <a:r>
              <a:rPr lang="cs-CZ" sz="1800" dirty="0" err="1" smtClean="0">
                <a:hlinkClick r:id="rId6"/>
              </a:rPr>
              <a:t>vyvoj</a:t>
            </a:r>
            <a:r>
              <a:rPr lang="cs-CZ" sz="1800" dirty="0" smtClean="0">
                <a:hlinkClick r:id="rId6"/>
              </a:rPr>
              <a:t>-</a:t>
            </a:r>
            <a:r>
              <a:rPr lang="cs-CZ" sz="1800" dirty="0" err="1" smtClean="0">
                <a:hlinkClick r:id="rId6"/>
              </a:rPr>
              <a:t>cloveka</a:t>
            </a:r>
            <a:endParaRPr lang="cs-CZ" sz="1800" dirty="0" smtClean="0"/>
          </a:p>
          <a:p>
            <a:endParaRPr lang="cs-CZ" sz="1800" dirty="0" smtClean="0"/>
          </a:p>
          <a:p>
            <a:endParaRPr lang="cs-CZ" sz="1800" dirty="0" smtClean="0"/>
          </a:p>
          <a:p>
            <a:endParaRPr lang="cs-CZ" sz="1800" dirty="0"/>
          </a:p>
        </p:txBody>
      </p:sp>
      <p:pic>
        <p:nvPicPr>
          <p:cNvPr id="4" name="Picture 2" descr="http://10cities10years.files.wordpress.com/2012/11/evolution-in-motion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5723874"/>
            <a:ext cx="2016224" cy="11341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10cities10years.files.wordpress.com/2012/11/evolution-in-motion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5723874"/>
            <a:ext cx="2016224" cy="1134126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6">
                    <a:lumMod val="50000"/>
                  </a:schemeClr>
                </a:solidFill>
                <a:latin typeface="Gulim" pitchFamily="34" charset="-127"/>
                <a:ea typeface="Gulim" pitchFamily="34" charset="-127"/>
              </a:rPr>
              <a:t>Dějiny</a:t>
            </a:r>
            <a:endParaRPr lang="cs-CZ" dirty="0">
              <a:solidFill>
                <a:schemeClr val="accent6">
                  <a:lumMod val="50000"/>
                </a:schemeClr>
              </a:solidFill>
              <a:latin typeface="Gulim" pitchFamily="34" charset="-127"/>
              <a:ea typeface="Gulim" pitchFamily="34" charset="-127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Blip>
                <a:blip r:embed="rId3"/>
              </a:buBlip>
            </a:pPr>
            <a:r>
              <a:rPr lang="cs-CZ" sz="2800" dirty="0" smtClean="0"/>
              <a:t>snaha poznat svůj původ byla zřejmě již v pravěku</a:t>
            </a:r>
          </a:p>
          <a:p>
            <a:pPr>
              <a:buBlip>
                <a:blip r:embed="rId3"/>
              </a:buBlip>
            </a:pPr>
            <a:r>
              <a:rPr lang="cs-CZ" sz="2800" dirty="0" smtClean="0"/>
              <a:t>ale datovat se dá až od 18. stol.</a:t>
            </a:r>
          </a:p>
          <a:p>
            <a:pPr>
              <a:buBlip>
                <a:blip r:embed="rId3"/>
              </a:buBlip>
            </a:pPr>
            <a:r>
              <a:rPr lang="cs-CZ" sz="2800" dirty="0" err="1" smtClean="0"/>
              <a:t>Carl</a:t>
            </a:r>
            <a:r>
              <a:rPr lang="cs-CZ" sz="2800" dirty="0" smtClean="0"/>
              <a:t> </a:t>
            </a:r>
            <a:r>
              <a:rPr lang="cs-CZ" sz="2800" dirty="0" err="1" smtClean="0"/>
              <a:t>Linné</a:t>
            </a:r>
            <a:r>
              <a:rPr lang="cs-CZ" sz="2800" dirty="0" smtClean="0"/>
              <a:t> nazval člověka označením Homo</a:t>
            </a:r>
          </a:p>
          <a:p>
            <a:pPr>
              <a:buBlip>
                <a:blip r:embed="rId3"/>
              </a:buBlip>
            </a:pPr>
            <a:r>
              <a:rPr lang="cs-CZ" sz="2800" dirty="0" smtClean="0"/>
              <a:t>zásadním impulsem k hledání svých předků se staly práce o evoluci - </a:t>
            </a:r>
            <a:r>
              <a:rPr lang="cs-CZ" sz="2800" dirty="0"/>
              <a:t> Jean </a:t>
            </a:r>
            <a:r>
              <a:rPr lang="cs-CZ" sz="2800" dirty="0" err="1"/>
              <a:t>Baptiste</a:t>
            </a:r>
            <a:r>
              <a:rPr lang="cs-CZ" sz="2800" dirty="0"/>
              <a:t> </a:t>
            </a:r>
            <a:r>
              <a:rPr lang="cs-CZ" sz="2800" dirty="0" err="1"/>
              <a:t>Lamarck</a:t>
            </a:r>
            <a:r>
              <a:rPr lang="cs-CZ" sz="2800" dirty="0"/>
              <a:t>, Alfred </a:t>
            </a:r>
            <a:r>
              <a:rPr lang="cs-CZ" sz="2800" dirty="0" err="1"/>
              <a:t>Russel</a:t>
            </a:r>
            <a:r>
              <a:rPr lang="cs-CZ" sz="2800" dirty="0"/>
              <a:t> </a:t>
            </a:r>
            <a:r>
              <a:rPr lang="cs-CZ" sz="2800" dirty="0" err="1"/>
              <a:t>Wallace</a:t>
            </a:r>
            <a:r>
              <a:rPr lang="cs-CZ" sz="2800" dirty="0"/>
              <a:t> a Charles Darwin </a:t>
            </a:r>
            <a:r>
              <a:rPr lang="cs-CZ" sz="2800" dirty="0" smtClean="0"/>
              <a:t>-</a:t>
            </a:r>
            <a:r>
              <a:rPr lang="cs-CZ" sz="2800" dirty="0"/>
              <a:t> 19. </a:t>
            </a:r>
            <a:r>
              <a:rPr lang="cs-CZ" sz="2800" dirty="0" smtClean="0"/>
              <a:t>století</a:t>
            </a:r>
          </a:p>
          <a:p>
            <a:pPr>
              <a:buBlip>
                <a:blip r:embed="rId3"/>
              </a:buBlip>
            </a:pPr>
            <a:r>
              <a:rPr lang="cs-CZ" sz="2800" dirty="0" smtClean="0"/>
              <a:t>r. 1863 Thomas </a:t>
            </a:r>
            <a:r>
              <a:rPr lang="cs-CZ" sz="2800" dirty="0" err="1" smtClean="0"/>
              <a:t>Huxley</a:t>
            </a:r>
            <a:r>
              <a:rPr lang="cs-CZ" sz="2800" dirty="0" smtClean="0"/>
              <a:t> poprvé napsal o společném předku </a:t>
            </a:r>
            <a:r>
              <a:rPr lang="cs-CZ" sz="2800" dirty="0" err="1" smtClean="0"/>
              <a:t>lidoopů</a:t>
            </a:r>
            <a:r>
              <a:rPr lang="cs-CZ" sz="2800" dirty="0" smtClean="0"/>
              <a:t> a lidí</a:t>
            </a:r>
          </a:p>
          <a:p>
            <a:pPr>
              <a:buBlip>
                <a:blip r:embed="rId3"/>
              </a:buBlip>
            </a:pPr>
            <a:r>
              <a:rPr lang="cs-CZ" sz="2800" dirty="0" smtClean="0"/>
              <a:t>nejznámější paleoantropologové </a:t>
            </a:r>
            <a:r>
              <a:rPr lang="cs-CZ" sz="2800" dirty="0"/>
              <a:t>první poloviny 20. století </a:t>
            </a:r>
            <a:r>
              <a:rPr lang="cs-CZ" sz="2800" dirty="0" smtClean="0"/>
              <a:t>jsou</a:t>
            </a:r>
            <a:r>
              <a:rPr lang="cs-CZ" sz="2800" dirty="0"/>
              <a:t> </a:t>
            </a:r>
            <a:r>
              <a:rPr lang="cs-CZ" sz="2800" dirty="0" err="1"/>
              <a:t>Davidson</a:t>
            </a:r>
            <a:r>
              <a:rPr lang="cs-CZ" sz="2800" dirty="0"/>
              <a:t> </a:t>
            </a:r>
            <a:r>
              <a:rPr lang="cs-CZ" sz="2800" dirty="0" err="1"/>
              <a:t>Black</a:t>
            </a:r>
            <a:r>
              <a:rPr lang="cs-CZ" sz="2800" dirty="0"/>
              <a:t>, </a:t>
            </a:r>
            <a:r>
              <a:rPr lang="cs-CZ" sz="2800" dirty="0" smtClean="0"/>
              <a:t>nebo </a:t>
            </a:r>
            <a:r>
              <a:rPr lang="cs-CZ" sz="2800" dirty="0"/>
              <a:t>manželé Mary a Louis </a:t>
            </a:r>
            <a:r>
              <a:rPr lang="cs-CZ" sz="2800" dirty="0" err="1" smtClean="0"/>
              <a:t>Leakeyovi</a:t>
            </a:r>
            <a:endParaRPr lang="cs-CZ" sz="2800" dirty="0" smtClean="0"/>
          </a:p>
          <a:p>
            <a:pPr>
              <a:buBlip>
                <a:blip r:embed="rId3"/>
              </a:buBlip>
            </a:pPr>
            <a:endParaRPr lang="cs-CZ" dirty="0" smtClean="0"/>
          </a:p>
          <a:p>
            <a:pPr>
              <a:buBlip>
                <a:blip r:embed="rId4"/>
              </a:buBlip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7410" name="Picture 2" descr="Carl von Linné - portrét od Alexandera Roslina (1775)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2143125" cy="2590800"/>
          </a:xfrm>
          <a:prstGeom prst="rect">
            <a:avLst/>
          </a:prstGeom>
          <a:noFill/>
        </p:spPr>
      </p:pic>
      <p:pic>
        <p:nvPicPr>
          <p:cNvPr id="17412" name="Picture 4" descr="Jean Baptiste Lamarc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260648"/>
            <a:ext cx="2675527" cy="2592288"/>
          </a:xfrm>
          <a:prstGeom prst="rect">
            <a:avLst/>
          </a:prstGeom>
          <a:noFill/>
        </p:spPr>
      </p:pic>
      <p:sp>
        <p:nvSpPr>
          <p:cNvPr id="8" name="TextovéPole 7"/>
          <p:cNvSpPr txBox="1"/>
          <p:nvPr/>
        </p:nvSpPr>
        <p:spPr>
          <a:xfrm>
            <a:off x="971600" y="2852936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Carl</a:t>
            </a:r>
            <a:r>
              <a:rPr lang="cs-CZ" dirty="0" smtClean="0"/>
              <a:t> </a:t>
            </a:r>
            <a:r>
              <a:rPr lang="cs-CZ" dirty="0" err="1" smtClean="0"/>
              <a:t>Linné</a:t>
            </a:r>
            <a:endParaRPr lang="cs-CZ" dirty="0"/>
          </a:p>
        </p:txBody>
      </p:sp>
      <p:sp>
        <p:nvSpPr>
          <p:cNvPr id="9" name="Obdélník 8"/>
          <p:cNvSpPr/>
          <p:nvPr/>
        </p:nvSpPr>
        <p:spPr>
          <a:xfrm>
            <a:off x="3491880" y="2852936"/>
            <a:ext cx="22574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Jean </a:t>
            </a:r>
            <a:r>
              <a:rPr lang="cs-CZ" dirty="0" err="1" smtClean="0"/>
              <a:t>Baptiste</a:t>
            </a:r>
            <a:r>
              <a:rPr lang="cs-CZ" dirty="0" smtClean="0"/>
              <a:t> </a:t>
            </a:r>
            <a:r>
              <a:rPr lang="cs-CZ" dirty="0" err="1" smtClean="0"/>
              <a:t>Lamarck</a:t>
            </a:r>
            <a:endParaRPr lang="cs-CZ" dirty="0"/>
          </a:p>
        </p:txBody>
      </p:sp>
      <p:pic>
        <p:nvPicPr>
          <p:cNvPr id="17414" name="Picture 6" descr="http://upload.wikimedia.org/wikipedia/commons/thumb/3/3f/Alfred_Russel_Wallace_Maull%26Fox_BNF_Gallica.jpg/225px-Alfred_Russel_Wallace_Maull%26Fox_BNF_Gallica.jpg"/>
          <p:cNvPicPr>
            <a:picLocks noChangeAspect="1" noChangeArrowheads="1"/>
          </p:cNvPicPr>
          <p:nvPr/>
        </p:nvPicPr>
        <p:blipFill>
          <a:blip r:embed="rId4" cstate="print"/>
          <a:srcRect l="3360" t="4120" r="5921" b="13484"/>
          <a:stretch>
            <a:fillRect/>
          </a:stretch>
        </p:blipFill>
        <p:spPr bwMode="auto">
          <a:xfrm>
            <a:off x="6656479" y="290364"/>
            <a:ext cx="1778341" cy="2634580"/>
          </a:xfrm>
          <a:prstGeom prst="rect">
            <a:avLst/>
          </a:prstGeom>
          <a:noFill/>
        </p:spPr>
      </p:pic>
      <p:sp>
        <p:nvSpPr>
          <p:cNvPr id="12" name="Obdélník 11"/>
          <p:cNvSpPr/>
          <p:nvPr/>
        </p:nvSpPr>
        <p:spPr>
          <a:xfrm>
            <a:off x="6444208" y="2924944"/>
            <a:ext cx="21934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Alfred </a:t>
            </a:r>
            <a:r>
              <a:rPr lang="cs-CZ" dirty="0" err="1" smtClean="0"/>
              <a:t>Russel</a:t>
            </a:r>
            <a:r>
              <a:rPr lang="cs-CZ" dirty="0" smtClean="0"/>
              <a:t> </a:t>
            </a:r>
            <a:r>
              <a:rPr lang="cs-CZ" dirty="0" err="1" smtClean="0"/>
              <a:t>Wallace</a:t>
            </a:r>
            <a:endParaRPr lang="cs-CZ" dirty="0"/>
          </a:p>
        </p:txBody>
      </p:sp>
      <p:pic>
        <p:nvPicPr>
          <p:cNvPr id="17418" name="Picture 10" descr="http://upload.wikimedia.org/wikipedia/commons/thumb/4/42/Charles_Darwin_aged_51.jpg/220px-Charles_Darwin_aged_5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3429000"/>
            <a:ext cx="2095500" cy="2562226"/>
          </a:xfrm>
          <a:prstGeom prst="rect">
            <a:avLst/>
          </a:prstGeom>
          <a:noFill/>
        </p:spPr>
      </p:pic>
      <p:pic>
        <p:nvPicPr>
          <p:cNvPr id="17420" name="Picture 12" descr="http://upload.wikimedia.org/wikipedia/commons/thumb/6/6b/Huxley%2C_Thomas_Henry_%281825_-_1895%29_by_Daniel_Downey_%281829-1881%29_-_1863-9.jpg/220px-Huxley%2C_Thomas_Henry_%281825_-_1895%29_by_Daniel_Downey_%281829-1881%29_-_1863-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07904" y="3356992"/>
            <a:ext cx="1800200" cy="2733031"/>
          </a:xfrm>
          <a:prstGeom prst="rect">
            <a:avLst/>
          </a:prstGeom>
          <a:noFill/>
        </p:spPr>
      </p:pic>
      <p:pic>
        <p:nvPicPr>
          <p:cNvPr id="17422" name="Picture 14" descr="File:(left to right) Mary Douglas Nicol Leakey (1913-1996) and her husband Louis Seymour Bazett Leakey (1903-1972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56176" y="3284984"/>
            <a:ext cx="2314989" cy="2834680"/>
          </a:xfrm>
          <a:prstGeom prst="rect">
            <a:avLst/>
          </a:prstGeom>
          <a:noFill/>
        </p:spPr>
      </p:pic>
      <p:sp>
        <p:nvSpPr>
          <p:cNvPr id="16" name="Obdélník 15"/>
          <p:cNvSpPr/>
          <p:nvPr/>
        </p:nvSpPr>
        <p:spPr>
          <a:xfrm>
            <a:off x="755576" y="6021288"/>
            <a:ext cx="16061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Charles Darwin</a:t>
            </a:r>
            <a:endParaRPr lang="cs-CZ" dirty="0"/>
          </a:p>
        </p:txBody>
      </p:sp>
      <p:sp>
        <p:nvSpPr>
          <p:cNvPr id="17" name="Obdélník 16"/>
          <p:cNvSpPr/>
          <p:nvPr/>
        </p:nvSpPr>
        <p:spPr>
          <a:xfrm>
            <a:off x="3779912" y="6093296"/>
            <a:ext cx="16675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Thomas </a:t>
            </a:r>
            <a:r>
              <a:rPr lang="cs-CZ" dirty="0" err="1" smtClean="0"/>
              <a:t>Huxley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18" name="Obdélník 17"/>
          <p:cNvSpPr/>
          <p:nvPr/>
        </p:nvSpPr>
        <p:spPr>
          <a:xfrm>
            <a:off x="6156176" y="6093296"/>
            <a:ext cx="23452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Mary a Louis </a:t>
            </a:r>
            <a:r>
              <a:rPr lang="cs-CZ" dirty="0" err="1" smtClean="0"/>
              <a:t>Leakeyovi</a:t>
            </a: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-468560" y="1556792"/>
            <a:ext cx="7772400" cy="1470025"/>
          </a:xfrm>
        </p:spPr>
        <p:txBody>
          <a:bodyPr/>
          <a:lstStyle/>
          <a:p>
            <a:r>
              <a:rPr lang="cs-CZ" dirty="0" smtClean="0">
                <a:solidFill>
                  <a:schemeClr val="accent6">
                    <a:lumMod val="50000"/>
                  </a:schemeClr>
                </a:solidFill>
                <a:latin typeface="Gulim" pitchFamily="34" charset="-127"/>
                <a:ea typeface="Gulim" pitchFamily="34" charset="-127"/>
              </a:rPr>
              <a:t>Předchůdci rodu Homo</a:t>
            </a:r>
            <a:endParaRPr lang="cs-CZ" dirty="0">
              <a:solidFill>
                <a:schemeClr val="accent6">
                  <a:lumMod val="50000"/>
                </a:schemeClr>
              </a:solidFill>
              <a:latin typeface="Gulim" pitchFamily="34" charset="-127"/>
              <a:ea typeface="Gulim" pitchFamily="34" charset="-127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Picture 2" descr="http://10cities10years.files.wordpress.com/2012/11/evolution-in-motion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3496126"/>
            <a:ext cx="5976664" cy="33618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>
                <a:solidFill>
                  <a:schemeClr val="accent6">
                    <a:lumMod val="50000"/>
                  </a:schemeClr>
                </a:solidFill>
                <a:latin typeface="Gulim" pitchFamily="34" charset="-127"/>
                <a:ea typeface="Gulim" pitchFamily="34" charset="-127"/>
              </a:rPr>
              <a:t>První primáti – trias (druhohory)</a:t>
            </a:r>
            <a:endParaRPr lang="cs-CZ" dirty="0">
              <a:solidFill>
                <a:schemeClr val="accent6">
                  <a:lumMod val="50000"/>
                </a:schemeClr>
              </a:solidFill>
              <a:latin typeface="Gulim" pitchFamily="34" charset="-127"/>
              <a:ea typeface="Gulim" pitchFamily="34" charset="-127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4525963"/>
          </a:xfrm>
        </p:spPr>
        <p:txBody>
          <a:bodyPr>
            <a:normAutofit fontScale="92500"/>
          </a:bodyPr>
          <a:lstStyle/>
          <a:p>
            <a:pPr>
              <a:buBlip>
                <a:blip r:embed="rId2"/>
              </a:buBlip>
            </a:pPr>
            <a:r>
              <a:rPr lang="cs-CZ" sz="3000" dirty="0" smtClean="0"/>
              <a:t>již </a:t>
            </a:r>
            <a:r>
              <a:rPr lang="cs-CZ" sz="3000" dirty="0"/>
              <a:t>v </a:t>
            </a:r>
            <a:r>
              <a:rPr lang="cs-CZ" sz="3000" dirty="0" smtClean="0"/>
              <a:t>druhohorách(před 220 mil. Lety) se </a:t>
            </a:r>
            <a:r>
              <a:rPr lang="cs-CZ" sz="3000" dirty="0"/>
              <a:t>ze </a:t>
            </a:r>
            <a:r>
              <a:rPr lang="cs-CZ" sz="3000" dirty="0" err="1"/>
              <a:t>savcovitých</a:t>
            </a:r>
            <a:r>
              <a:rPr lang="cs-CZ" sz="3000" dirty="0"/>
              <a:t> plazů </a:t>
            </a:r>
            <a:r>
              <a:rPr lang="cs-CZ" sz="3000" dirty="0" smtClean="0"/>
              <a:t>vyvinuli </a:t>
            </a:r>
            <a:r>
              <a:rPr lang="cs-CZ" sz="3000" dirty="0"/>
              <a:t>první </a:t>
            </a:r>
            <a:r>
              <a:rPr lang="cs-CZ" sz="3000" dirty="0" smtClean="0"/>
              <a:t>savci</a:t>
            </a:r>
          </a:p>
          <a:p>
            <a:pPr>
              <a:buBlip>
                <a:blip r:embed="rId2"/>
              </a:buBlip>
            </a:pPr>
            <a:r>
              <a:rPr lang="cs-CZ" sz="3000" dirty="0" smtClean="0"/>
              <a:t>byli velmi </a:t>
            </a:r>
            <a:r>
              <a:rPr lang="cs-CZ" sz="3000" dirty="0"/>
              <a:t>drobní a nenápadní </a:t>
            </a:r>
          </a:p>
          <a:p>
            <a:pPr>
              <a:buBlip>
                <a:blip r:embed="rId2"/>
              </a:buBlip>
            </a:pPr>
            <a:r>
              <a:rPr lang="cs-CZ" sz="3000" dirty="0" smtClean="0"/>
              <a:t>nejmenší měl jen 2 </a:t>
            </a:r>
            <a:r>
              <a:rPr lang="cs-CZ" sz="3000" dirty="0"/>
              <a:t>gramy a ti </a:t>
            </a:r>
            <a:r>
              <a:rPr lang="cs-CZ" sz="3000" dirty="0" smtClean="0"/>
              <a:t>největší asi </a:t>
            </a:r>
            <a:r>
              <a:rPr lang="cs-CZ" sz="3000" dirty="0"/>
              <a:t>30 </a:t>
            </a:r>
            <a:r>
              <a:rPr lang="cs-CZ" sz="3000" dirty="0" smtClean="0"/>
              <a:t>gramů</a:t>
            </a:r>
          </a:p>
          <a:p>
            <a:pPr>
              <a:buBlip>
                <a:blip r:embed="rId2"/>
              </a:buBlip>
            </a:pPr>
            <a:r>
              <a:rPr lang="cs-CZ" sz="3000" dirty="0" smtClean="0"/>
              <a:t>z důvodu velkých plazů – lovili a žili v noci</a:t>
            </a:r>
          </a:p>
          <a:p>
            <a:pPr>
              <a:buBlip>
                <a:blip r:embed="rId2"/>
              </a:buBlip>
            </a:pPr>
            <a:r>
              <a:rPr lang="cs-CZ" sz="3000" dirty="0" smtClean="0"/>
              <a:t>byly teplokrevní, měli odlišné typy</a:t>
            </a:r>
            <a:r>
              <a:rPr lang="cs-CZ" sz="3000" dirty="0"/>
              <a:t> zubů, tvrdé patro, </a:t>
            </a:r>
            <a:r>
              <a:rPr lang="cs-CZ" sz="3000" dirty="0" smtClean="0"/>
              <a:t> větší mozek</a:t>
            </a:r>
            <a:r>
              <a:rPr lang="cs-CZ" sz="3000" dirty="0"/>
              <a:t>, srst, dobrý </a:t>
            </a:r>
            <a:r>
              <a:rPr lang="cs-CZ" sz="3000" dirty="0" smtClean="0"/>
              <a:t>sluch přešli </a:t>
            </a:r>
            <a:r>
              <a:rPr lang="cs-CZ" sz="3000" dirty="0"/>
              <a:t>od kladení vajec k rození živých </a:t>
            </a:r>
            <a:r>
              <a:rPr lang="cs-CZ" sz="3000" dirty="0" smtClean="0"/>
              <a:t>mláďat (mateřské mléko)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8" name="Picture 2" descr="http://10cities10years.files.wordpress.com/2012/11/evolution-in-motio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5723874"/>
            <a:ext cx="2016224" cy="11341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10cities10years.files.wordpress.com/2012/11/evolution-in-motion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5723874"/>
            <a:ext cx="2016224" cy="1134126"/>
          </a:xfrm>
          <a:prstGeom prst="rect">
            <a:avLst/>
          </a:prstGeom>
          <a:noFill/>
        </p:spPr>
      </p:pic>
      <p:pic>
        <p:nvPicPr>
          <p:cNvPr id="15362" name="Picture 2" descr="http://upload.wikimedia.org/wikipedia/commons/thumb/8/82/Purgatorius_BW.jpg/300px-Purgatorius_BW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86500" y="2492896"/>
            <a:ext cx="2857500" cy="1857376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600" dirty="0" smtClean="0">
                <a:solidFill>
                  <a:schemeClr val="accent6">
                    <a:lumMod val="50000"/>
                  </a:schemeClr>
                </a:solidFill>
                <a:latin typeface="Gulim" pitchFamily="34" charset="-127"/>
                <a:ea typeface="Gulim" pitchFamily="34" charset="-127"/>
              </a:rPr>
              <a:t>První primáti – paleocén (třetihory)</a:t>
            </a:r>
            <a:endParaRPr lang="cs-CZ" sz="3600" dirty="0">
              <a:solidFill>
                <a:schemeClr val="accent6">
                  <a:lumMod val="50000"/>
                </a:schemeClr>
              </a:solidFill>
              <a:latin typeface="Gulim" pitchFamily="34" charset="-127"/>
              <a:ea typeface="Gulim" pitchFamily="34" charset="-127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Blip>
                <a:blip r:embed="rId4"/>
              </a:buBlip>
            </a:pPr>
            <a:r>
              <a:rPr lang="cs-CZ" sz="2800" dirty="0" smtClean="0"/>
              <a:t>Před 65 – 55 mil let došlo k obrovskému </a:t>
            </a:r>
            <a:r>
              <a:rPr lang="cs-CZ" sz="2800" dirty="0"/>
              <a:t>rozvoji savců </a:t>
            </a:r>
            <a:r>
              <a:rPr lang="cs-CZ" sz="2800" dirty="0" smtClean="0"/>
              <a:t>- první</a:t>
            </a:r>
            <a:r>
              <a:rPr lang="cs-CZ" sz="2800" dirty="0"/>
              <a:t> </a:t>
            </a:r>
            <a:r>
              <a:rPr lang="cs-CZ" sz="2800" dirty="0" smtClean="0"/>
              <a:t>primáti</a:t>
            </a:r>
            <a:endParaRPr lang="cs-CZ" sz="2800" dirty="0"/>
          </a:p>
          <a:p>
            <a:pPr>
              <a:buBlip>
                <a:blip r:embed="rId4"/>
              </a:buBlip>
            </a:pPr>
            <a:r>
              <a:rPr lang="cs-CZ" sz="2800" dirty="0" smtClean="0"/>
              <a:t>pohybovali </a:t>
            </a:r>
            <a:r>
              <a:rPr lang="cs-CZ" sz="2800" dirty="0"/>
              <a:t>se </a:t>
            </a:r>
            <a:r>
              <a:rPr lang="cs-CZ" sz="2800" dirty="0" smtClean="0"/>
              <a:t>v </a:t>
            </a:r>
            <a:r>
              <a:rPr lang="cs-CZ" sz="2800" dirty="0"/>
              <a:t>korunách stromů </a:t>
            </a:r>
            <a:r>
              <a:rPr lang="cs-CZ" sz="2800" dirty="0" smtClean="0"/>
              <a:t>- zadní </a:t>
            </a:r>
            <a:r>
              <a:rPr lang="cs-CZ" sz="2800" dirty="0"/>
              <a:t>nohy byly </a:t>
            </a:r>
            <a:r>
              <a:rPr lang="cs-CZ" sz="2800" dirty="0" smtClean="0"/>
              <a:t>vybavené silným </a:t>
            </a:r>
            <a:r>
              <a:rPr lang="cs-CZ" sz="2800" dirty="0"/>
              <a:t>palcem v opozici </a:t>
            </a:r>
            <a:endParaRPr lang="cs-CZ" sz="2800" dirty="0" smtClean="0"/>
          </a:p>
          <a:p>
            <a:pPr>
              <a:buBlip>
                <a:blip r:embed="rId4"/>
              </a:buBlip>
            </a:pPr>
            <a:r>
              <a:rPr lang="cs-CZ" sz="2800" dirty="0" smtClean="0"/>
              <a:t>měli velmi </a:t>
            </a:r>
            <a:r>
              <a:rPr lang="cs-CZ" sz="2800" dirty="0"/>
              <a:t>dobrý </a:t>
            </a:r>
            <a:r>
              <a:rPr lang="cs-CZ" sz="2800" dirty="0" smtClean="0"/>
              <a:t>zrak (oči vpředu)</a:t>
            </a:r>
          </a:p>
          <a:p>
            <a:pPr>
              <a:buBlip>
                <a:blip r:embed="rId4"/>
              </a:buBlip>
            </a:pPr>
            <a:r>
              <a:rPr lang="cs-CZ" sz="2800" dirty="0" smtClean="0"/>
              <a:t>rostlinnou </a:t>
            </a:r>
            <a:r>
              <a:rPr lang="cs-CZ" sz="2800" dirty="0"/>
              <a:t>stravu dobře zpracovávali </a:t>
            </a:r>
            <a:r>
              <a:rPr lang="cs-CZ" sz="2800" dirty="0" smtClean="0"/>
              <a:t>- </a:t>
            </a:r>
            <a:r>
              <a:rPr lang="cs-CZ" sz="2800" dirty="0"/>
              <a:t> </a:t>
            </a:r>
            <a:r>
              <a:rPr lang="cs-CZ" sz="2800" dirty="0" smtClean="0"/>
              <a:t>stoličky</a:t>
            </a:r>
            <a:r>
              <a:rPr lang="cs-CZ" sz="2800" dirty="0"/>
              <a:t> s velkou třecí </a:t>
            </a:r>
            <a:r>
              <a:rPr lang="cs-CZ" sz="2800" dirty="0" smtClean="0"/>
              <a:t>plochou</a:t>
            </a:r>
          </a:p>
          <a:p>
            <a:pPr>
              <a:buBlip>
                <a:blip r:embed="rId4"/>
              </a:buBlip>
            </a:pPr>
            <a:r>
              <a:rPr lang="cs-CZ" sz="2800" dirty="0" smtClean="0"/>
              <a:t>rodili </a:t>
            </a:r>
            <a:r>
              <a:rPr lang="cs-CZ" sz="2800" dirty="0"/>
              <a:t>menší, ale vyvinutější </a:t>
            </a:r>
            <a:r>
              <a:rPr lang="cs-CZ" sz="2800" dirty="0" smtClean="0"/>
              <a:t>mláďata - nebyla </a:t>
            </a:r>
            <a:r>
              <a:rPr lang="cs-CZ" sz="2800" dirty="0"/>
              <a:t>slepá, hluchá a bez </a:t>
            </a:r>
            <a:r>
              <a:rPr lang="cs-CZ" sz="2800" dirty="0" smtClean="0"/>
              <a:t>srsti (většinou </a:t>
            </a:r>
            <a:r>
              <a:rPr lang="cs-CZ" sz="2800" dirty="0"/>
              <a:t>pouze jedno </a:t>
            </a:r>
            <a:r>
              <a:rPr lang="cs-CZ" sz="2800" dirty="0" smtClean="0"/>
              <a:t>mládě)</a:t>
            </a:r>
            <a:endParaRPr lang="cs-CZ" sz="28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7847856" y="3789040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Purgatorius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5000">
              <a:schemeClr val="accent6">
                <a:lumMod val="20000"/>
                <a:lumOff val="80000"/>
              </a:schemeClr>
            </a:gs>
            <a:gs pos="83000">
              <a:schemeClr val="accent6">
                <a:lumMod val="60000"/>
                <a:lumOff val="4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>
                <a:solidFill>
                  <a:schemeClr val="accent6">
                    <a:lumMod val="50000"/>
                  </a:schemeClr>
                </a:solidFill>
                <a:latin typeface="Gulim" pitchFamily="34" charset="-127"/>
                <a:ea typeface="Gulim" pitchFamily="34" charset="-127"/>
              </a:rPr>
              <a:t>První primáti – eocén (třetihory)</a:t>
            </a:r>
            <a:endParaRPr lang="cs-CZ" dirty="0">
              <a:solidFill>
                <a:schemeClr val="accent6">
                  <a:lumMod val="50000"/>
                </a:schemeClr>
              </a:solidFill>
              <a:latin typeface="Gulim" pitchFamily="34" charset="-127"/>
              <a:ea typeface="Gulim" pitchFamily="34" charset="-127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cs-CZ" sz="2800" dirty="0" smtClean="0"/>
              <a:t>před 35 mil let se vyšší primáti rozdělili </a:t>
            </a:r>
            <a:r>
              <a:rPr lang="cs-CZ" sz="2800" dirty="0"/>
              <a:t>na dvě hlavní </a:t>
            </a:r>
            <a:r>
              <a:rPr lang="cs-CZ" sz="2800" dirty="0" smtClean="0"/>
              <a:t>větve</a:t>
            </a:r>
          </a:p>
          <a:p>
            <a:pPr>
              <a:buBlip>
                <a:blip r:embed="rId2"/>
              </a:buBlip>
            </a:pPr>
            <a:r>
              <a:rPr lang="cs-CZ" sz="2800" dirty="0" smtClean="0"/>
              <a:t>Jižní Ameriku osídlily opice Nového světa (Ploskonosí)</a:t>
            </a:r>
          </a:p>
          <a:p>
            <a:pPr>
              <a:buBlip>
                <a:blip r:embed="rId2"/>
              </a:buBlip>
            </a:pPr>
            <a:r>
              <a:rPr lang="cs-CZ" sz="2800" dirty="0" smtClean="0"/>
              <a:t>v</a:t>
            </a:r>
            <a:r>
              <a:rPr lang="cs-CZ" sz="2800" dirty="0"/>
              <a:t> Africe se vyvíjely opice Starého světa (</a:t>
            </a:r>
            <a:r>
              <a:rPr lang="cs-CZ" sz="2800" dirty="0" smtClean="0"/>
              <a:t>Úzkonosí)</a:t>
            </a:r>
          </a:p>
          <a:p>
            <a:pPr>
              <a:buBlip>
                <a:blip r:embed="rId2"/>
              </a:buBlip>
            </a:pPr>
            <a:r>
              <a:rPr lang="cs-CZ" sz="2800" dirty="0" smtClean="0"/>
              <a:t>obě </a:t>
            </a:r>
            <a:r>
              <a:rPr lang="cs-CZ" sz="2800" dirty="0"/>
              <a:t>větve </a:t>
            </a:r>
            <a:r>
              <a:rPr lang="cs-CZ" sz="2800" dirty="0" smtClean="0"/>
              <a:t>se utvářely </a:t>
            </a:r>
            <a:r>
              <a:rPr lang="cs-CZ" sz="2800" dirty="0"/>
              <a:t>zcela </a:t>
            </a:r>
            <a:r>
              <a:rPr lang="cs-CZ" sz="2800" dirty="0" smtClean="0"/>
              <a:t>samostatně</a:t>
            </a:r>
          </a:p>
          <a:p>
            <a:pPr>
              <a:buBlip>
                <a:blip r:embed="rId2"/>
              </a:buBlip>
            </a:pPr>
            <a:r>
              <a:rPr lang="cs-CZ" sz="2800" dirty="0"/>
              <a:t>z</a:t>
            </a:r>
            <a:r>
              <a:rPr lang="cs-CZ" sz="2800" dirty="0" smtClean="0"/>
              <a:t> </a:t>
            </a:r>
            <a:r>
              <a:rPr lang="cs-CZ" sz="2800" dirty="0"/>
              <a:t>úzkonosých opic </a:t>
            </a:r>
            <a:r>
              <a:rPr lang="cs-CZ" sz="2800" dirty="0" smtClean="0"/>
              <a:t>Starého světa se oddělila</a:t>
            </a:r>
            <a:r>
              <a:rPr lang="cs-CZ" sz="2800" dirty="0"/>
              <a:t> nadčeleď </a:t>
            </a:r>
            <a:r>
              <a:rPr lang="cs-CZ" sz="2800" dirty="0" err="1"/>
              <a:t>Hominoidi</a:t>
            </a:r>
            <a:r>
              <a:rPr lang="cs-CZ" sz="2800" dirty="0"/>
              <a:t> </a:t>
            </a:r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21508" name="Picture 4" descr="http://upload.wikimedia.org/wikipedia/commons/thumb/1/17/Necrolemur_NT.jpg/300px-Necrolemur_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4077072"/>
            <a:ext cx="2827539" cy="1800200"/>
          </a:xfrm>
          <a:prstGeom prst="rect">
            <a:avLst/>
          </a:prstGeom>
          <a:noFill/>
        </p:spPr>
      </p:pic>
      <p:sp>
        <p:nvSpPr>
          <p:cNvPr id="8" name="TextovéPole 7"/>
          <p:cNvSpPr txBox="1"/>
          <p:nvPr/>
        </p:nvSpPr>
        <p:spPr>
          <a:xfrm>
            <a:off x="6948264" y="5877272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Necrolemur</a:t>
            </a:r>
            <a:endParaRPr lang="cs-CZ" dirty="0"/>
          </a:p>
        </p:txBody>
      </p:sp>
      <p:pic>
        <p:nvPicPr>
          <p:cNvPr id="10" name="Picture 2" descr="http://10cities10years.files.wordpress.com/2012/11/evolution-in-motion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5723874"/>
            <a:ext cx="2016224" cy="11341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</TotalTime>
  <Words>436</Words>
  <Application>Microsoft Office PowerPoint</Application>
  <PresentationFormat>Předvádění na obrazovce (4:3)</PresentationFormat>
  <Paragraphs>185</Paragraphs>
  <Slides>32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32</vt:i4>
      </vt:variant>
    </vt:vector>
  </HeadingPairs>
  <TitlesOfParts>
    <vt:vector size="37" baseType="lpstr">
      <vt:lpstr>Gulim</vt:lpstr>
      <vt:lpstr>Arial</vt:lpstr>
      <vt:lpstr>Calibri</vt:lpstr>
      <vt:lpstr>Copperplate Gothic Bold</vt:lpstr>
      <vt:lpstr>Motiv sady Office</vt:lpstr>
      <vt:lpstr>Přírodní a technické obory - výzva pro budoucnost CZ.1.07/1.1.00/44.0003 VÝVOJ ČLOVĚKA</vt:lpstr>
      <vt:lpstr>Vývoj člověka</vt:lpstr>
      <vt:lpstr>Obecně</vt:lpstr>
      <vt:lpstr>Dějiny</vt:lpstr>
      <vt:lpstr>Prezentace aplikace PowerPoint</vt:lpstr>
      <vt:lpstr>Předchůdci rodu Homo</vt:lpstr>
      <vt:lpstr>První primáti – trias (druhohory)</vt:lpstr>
      <vt:lpstr>První primáti – paleocén (třetihory)</vt:lpstr>
      <vt:lpstr>První primáti – eocén (třetihory)</vt:lpstr>
      <vt:lpstr>Prezentace aplikace PowerPoint</vt:lpstr>
      <vt:lpstr>Úzkonosí primáti - oligocen (třetihory)</vt:lpstr>
      <vt:lpstr>Miocénní hominoidi (primáti v třetihorách)</vt:lpstr>
      <vt:lpstr>Miocénní hominoidi - zástupci</vt:lpstr>
      <vt:lpstr>Miocénní hominoidi - zástupci</vt:lpstr>
      <vt:lpstr>Bipední hominidé</vt:lpstr>
      <vt:lpstr>Bipední hominidé - zástupci</vt:lpstr>
      <vt:lpstr>Australopitéci </vt:lpstr>
      <vt:lpstr>Prezentace aplikace PowerPoint</vt:lpstr>
      <vt:lpstr>Rod Homo</vt:lpstr>
      <vt:lpstr>Znaky</vt:lpstr>
      <vt:lpstr>Nejstarší nález</vt:lpstr>
      <vt:lpstr>Zástupci druhu Homo</vt:lpstr>
      <vt:lpstr>Homo habilis </vt:lpstr>
      <vt:lpstr>Prezentace aplikace PowerPoint</vt:lpstr>
      <vt:lpstr>Homo ergaster</vt:lpstr>
      <vt:lpstr>Homo erectus</vt:lpstr>
      <vt:lpstr>Prezentace aplikace PowerPoint</vt:lpstr>
      <vt:lpstr>Homo neanderthalensis</vt:lpstr>
      <vt:lpstr>Prezentace aplikace PowerPoint</vt:lpstr>
      <vt:lpstr>Homo sapiens</vt:lpstr>
      <vt:lpstr>Homo sapiens sapiens</vt:lpstr>
      <vt:lpstr>Zdroje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Vývoj člověka</dc:title>
  <dc:creator>Katka</dc:creator>
  <cp:lastModifiedBy>Miloš Bukáček</cp:lastModifiedBy>
  <cp:revision>39</cp:revision>
  <dcterms:created xsi:type="dcterms:W3CDTF">2014-03-23T12:12:23Z</dcterms:created>
  <dcterms:modified xsi:type="dcterms:W3CDTF">2015-04-26T20:07:00Z</dcterms:modified>
</cp:coreProperties>
</file>